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81" r:id="rId3"/>
    <p:sldId id="282" r:id="rId4"/>
    <p:sldId id="257" r:id="rId5"/>
    <p:sldId id="259" r:id="rId6"/>
    <p:sldId id="260" r:id="rId7"/>
    <p:sldId id="261" r:id="rId8"/>
    <p:sldId id="264" r:id="rId9"/>
    <p:sldId id="265" r:id="rId10"/>
    <p:sldId id="279" r:id="rId11"/>
    <p:sldId id="283" r:id="rId12"/>
    <p:sldId id="284" r:id="rId13"/>
    <p:sldId id="285" r:id="rId14"/>
    <p:sldId id="287" r:id="rId15"/>
    <p:sldId id="289" r:id="rId16"/>
    <p:sldId id="288" r:id="rId17"/>
    <p:sldId id="286"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62" autoAdjust="0"/>
  </p:normalViewPr>
  <p:slideViewPr>
    <p:cSldViewPr snapToGrid="0">
      <p:cViewPr varScale="1">
        <p:scale>
          <a:sx n="76" d="100"/>
          <a:sy n="76" d="100"/>
        </p:scale>
        <p:origin x="9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C5792-936F-4616-9951-74B323090BC7}" type="datetimeFigureOut">
              <a:rPr lang="pl-PL" smtClean="0"/>
              <a:t>27.09.2024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A9521-BF30-4169-AE2A-324B0C91670A}" type="slidenum">
              <a:rPr lang="pl-PL" smtClean="0"/>
              <a:t>‹#›</a:t>
            </a:fld>
            <a:endParaRPr lang="pl-PL"/>
          </a:p>
        </p:txBody>
      </p:sp>
    </p:spTree>
    <p:extLst>
      <p:ext uri="{BB962C8B-B14F-4D97-AF65-F5344CB8AC3E}">
        <p14:creationId xmlns:p14="http://schemas.microsoft.com/office/powerpoint/2010/main" val="2825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D0A9521-BF30-4169-AE2A-324B0C91670A}" type="slidenum">
              <a:rPr lang="pl-PL" smtClean="0"/>
              <a:t>7</a:t>
            </a:fld>
            <a:endParaRPr lang="pl-PL"/>
          </a:p>
        </p:txBody>
      </p:sp>
    </p:spTree>
    <p:extLst>
      <p:ext uri="{BB962C8B-B14F-4D97-AF65-F5344CB8AC3E}">
        <p14:creationId xmlns:p14="http://schemas.microsoft.com/office/powerpoint/2010/main" val="167397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D0A9521-BF30-4169-AE2A-324B0C91670A}" type="slidenum">
              <a:rPr lang="pl-PL" smtClean="0"/>
              <a:t>16</a:t>
            </a:fld>
            <a:endParaRPr lang="pl-PL"/>
          </a:p>
        </p:txBody>
      </p:sp>
    </p:spTree>
    <p:extLst>
      <p:ext uri="{BB962C8B-B14F-4D97-AF65-F5344CB8AC3E}">
        <p14:creationId xmlns:p14="http://schemas.microsoft.com/office/powerpoint/2010/main" val="131143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l-PL"/>
              <a:t>Kliknij, aby edytować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CFE988-1893-40BD-833F-1EBA00C59F9F}"/>
              </a:ext>
            </a:extLst>
          </p:cNvPr>
          <p:cNvSpPr>
            <a:spLocks noGrp="1"/>
          </p:cNvSpPr>
          <p:nvPr>
            <p:ph type="ctrTitle"/>
          </p:nvPr>
        </p:nvSpPr>
        <p:spPr>
          <a:xfrm>
            <a:off x="1105318" y="472272"/>
            <a:ext cx="10469632" cy="1828801"/>
          </a:xfrm>
        </p:spPr>
        <p:txBody>
          <a:bodyPr>
            <a:normAutofit fontScale="90000"/>
          </a:bodyPr>
          <a:lstStyle/>
          <a:p>
            <a:pPr algn="ctr"/>
            <a:r>
              <a:rPr kumimoji="0" lang="pl-PL" sz="3600" b="1" i="0" u="none" strike="noStrike" kern="1200" cap="none" spc="0" normalizeH="0" baseline="0" noProof="0" dirty="0">
                <a:ln w="3175" cmpd="sng">
                  <a:noFill/>
                </a:ln>
                <a:solidFill>
                  <a:srgbClr val="FF0000"/>
                </a:solidFill>
                <a:effectLst/>
                <a:uLnTx/>
                <a:uFillTx/>
                <a:latin typeface="Garamond" panose="02020404030301010803"/>
                <a:ea typeface="+mj-ea"/>
                <a:cs typeface="+mj-cs"/>
              </a:rPr>
              <a:t>O roli dialogu w etyce nauczycielskiej</a:t>
            </a:r>
            <a:br>
              <a:rPr kumimoji="0" lang="pl-PL" sz="27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br>
              <a:rPr kumimoji="0" lang="pl-PL" sz="27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r>
              <a:rPr kumimoji="0" lang="pl-PL" sz="1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program: Chrześcijański Kapitał </a:t>
            </a:r>
            <a:r>
              <a:rPr lang="pl-PL" sz="1600" dirty="0">
                <a:ln w="3175" cmpd="sng">
                  <a:noFill/>
                </a:ln>
                <a:solidFill>
                  <a:prstClr val="black">
                    <a:lumMod val="85000"/>
                    <a:lumOff val="15000"/>
                  </a:prstClr>
                </a:solidFill>
                <a:latin typeface="Garamond" panose="02020404030301010803"/>
              </a:rPr>
              <a:t>E</a:t>
            </a:r>
            <a:r>
              <a:rPr kumimoji="0" lang="pl-PL" sz="1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tyczny w Pracy </a:t>
            </a:r>
            <a:r>
              <a:rPr lang="pl-PL" sz="1600" dirty="0">
                <a:ln w="3175" cmpd="sng">
                  <a:noFill/>
                </a:ln>
                <a:solidFill>
                  <a:prstClr val="black">
                    <a:lumMod val="85000"/>
                    <a:lumOff val="15000"/>
                  </a:prstClr>
                </a:solidFill>
                <a:latin typeface="Garamond" panose="02020404030301010803"/>
              </a:rPr>
              <a:t>N</a:t>
            </a:r>
            <a:r>
              <a:rPr kumimoji="0" lang="pl-PL" sz="1600" b="0" i="0" u="none" strike="noStrike" kern="1200" cap="none" spc="0" normalizeH="0" baseline="0" noProof="0" dirty="0" err="1">
                <a:ln w="3175" cmpd="sng">
                  <a:noFill/>
                </a:ln>
                <a:solidFill>
                  <a:prstClr val="black">
                    <a:lumMod val="85000"/>
                    <a:lumOff val="15000"/>
                  </a:prstClr>
                </a:solidFill>
                <a:effectLst/>
                <a:uLnTx/>
                <a:uFillTx/>
                <a:latin typeface="Garamond" panose="02020404030301010803"/>
                <a:ea typeface="+mj-ea"/>
                <a:cs typeface="+mj-cs"/>
              </a:rPr>
              <a:t>auczyciela</a:t>
            </a:r>
            <a:br>
              <a:rPr kumimoji="0" lang="pl-PL"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br>
            <a:endParaRPr lang="pl-PL" sz="4900" dirty="0"/>
          </a:p>
        </p:txBody>
      </p:sp>
      <p:sp>
        <p:nvSpPr>
          <p:cNvPr id="3" name="Podtytuł 2">
            <a:extLst>
              <a:ext uri="{FF2B5EF4-FFF2-40B4-BE49-F238E27FC236}">
                <a16:creationId xmlns:a16="http://schemas.microsoft.com/office/drawing/2014/main" id="{195F3FA3-227C-48FB-A9FE-965629DD7897}"/>
              </a:ext>
            </a:extLst>
          </p:cNvPr>
          <p:cNvSpPr>
            <a:spLocks noGrp="1"/>
          </p:cNvSpPr>
          <p:nvPr>
            <p:ph type="subTitle" idx="1"/>
          </p:nvPr>
        </p:nvSpPr>
        <p:spPr>
          <a:xfrm>
            <a:off x="2589213" y="5007006"/>
            <a:ext cx="8915399" cy="1491448"/>
          </a:xfrm>
        </p:spPr>
        <p:txBody>
          <a:bodyPr>
            <a:normAutofit/>
          </a:bodyPr>
          <a:lstStyle/>
          <a:p>
            <a:r>
              <a:rPr lang="pl-PL" b="1" dirty="0">
                <a:solidFill>
                  <a:srgbClr val="002060"/>
                </a:solidFill>
              </a:rPr>
              <a:t>dr Magdalena Kozak</a:t>
            </a:r>
          </a:p>
          <a:p>
            <a:r>
              <a:rPr lang="pl-PL" b="1" dirty="0">
                <a:solidFill>
                  <a:srgbClr val="002060"/>
                </a:solidFill>
              </a:rPr>
              <a:t>Instytut Filozofii</a:t>
            </a:r>
          </a:p>
          <a:p>
            <a:r>
              <a:rPr lang="pl-PL" b="1" dirty="0">
                <a:solidFill>
                  <a:srgbClr val="002060"/>
                </a:solidFill>
              </a:rPr>
              <a:t>Uniwersytet </a:t>
            </a:r>
            <a:r>
              <a:rPr lang="pl-PL" b="1" dirty="0" err="1">
                <a:solidFill>
                  <a:srgbClr val="002060"/>
                </a:solidFill>
              </a:rPr>
              <a:t>Ignatianum</a:t>
            </a:r>
            <a:r>
              <a:rPr lang="pl-PL" b="1" dirty="0">
                <a:solidFill>
                  <a:srgbClr val="002060"/>
                </a:solidFill>
              </a:rPr>
              <a:t> w Krakowie</a:t>
            </a:r>
          </a:p>
        </p:txBody>
      </p:sp>
      <p:pic>
        <p:nvPicPr>
          <p:cNvPr id="5" name="Obraz 4">
            <a:extLst>
              <a:ext uri="{FF2B5EF4-FFF2-40B4-BE49-F238E27FC236}">
                <a16:creationId xmlns:a16="http://schemas.microsoft.com/office/drawing/2014/main" id="{DCB974D4-6A0F-4BAB-403A-2B68C9F7EBF4}"/>
              </a:ext>
            </a:extLst>
          </p:cNvPr>
          <p:cNvPicPr>
            <a:picLocks noChangeAspect="1"/>
          </p:cNvPicPr>
          <p:nvPr/>
        </p:nvPicPr>
        <p:blipFill>
          <a:blip r:embed="rId2"/>
          <a:stretch>
            <a:fillRect/>
          </a:stretch>
        </p:blipFill>
        <p:spPr>
          <a:xfrm>
            <a:off x="6774264" y="1926454"/>
            <a:ext cx="4572000" cy="4572000"/>
          </a:xfrm>
          <a:prstGeom prst="rect">
            <a:avLst/>
          </a:prstGeom>
        </p:spPr>
      </p:pic>
    </p:spTree>
    <p:extLst>
      <p:ext uri="{BB962C8B-B14F-4D97-AF65-F5344CB8AC3E}">
        <p14:creationId xmlns:p14="http://schemas.microsoft.com/office/powerpoint/2010/main" val="167450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8DED23-3F27-114B-CE07-8EDD81AD3467}"/>
              </a:ext>
            </a:extLst>
          </p:cNvPr>
          <p:cNvSpPr>
            <a:spLocks noGrp="1"/>
          </p:cNvSpPr>
          <p:nvPr>
            <p:ph type="title"/>
          </p:nvPr>
        </p:nvSpPr>
        <p:spPr>
          <a:xfrm>
            <a:off x="6240026" y="211015"/>
            <a:ext cx="5767005" cy="2381460"/>
          </a:xfrm>
        </p:spPr>
        <p:txBody>
          <a:bodyPr>
            <a:noAutofit/>
          </a:bodyPr>
          <a:lstStyle/>
          <a:p>
            <a:pPr algn="ctr"/>
            <a:r>
              <a:rPr lang="pl-PL" sz="2400" b="1" dirty="0"/>
              <a:t> </a:t>
            </a:r>
            <a:r>
              <a:rPr lang="pl-PL" sz="2400" b="1" dirty="0">
                <a:solidFill>
                  <a:srgbClr val="FF0000"/>
                </a:solidFill>
                <a:latin typeface="Times New Roman" panose="02020603050405020304" pitchFamily="18" charset="0"/>
                <a:cs typeface="Times New Roman" panose="02020603050405020304" pitchFamily="18" charset="0"/>
              </a:rPr>
              <a:t>Spotkanie Ja z Ty to spotkanie z Innym</a:t>
            </a:r>
            <a:r>
              <a:rPr lang="pl-PL" sz="2400" b="1" dirty="0">
                <a:latin typeface="Times New Roman" panose="02020603050405020304" pitchFamily="18" charset="0"/>
                <a:cs typeface="Times New Roman" panose="02020603050405020304" pitchFamily="18" charset="0"/>
              </a:rPr>
              <a:t>: </a:t>
            </a:r>
            <a:br>
              <a:rPr lang="pl-PL" sz="2400" b="1" dirty="0">
                <a:latin typeface="Times New Roman" panose="02020603050405020304" pitchFamily="18" charset="0"/>
                <a:cs typeface="Times New Roman" panose="02020603050405020304" pitchFamily="18" charset="0"/>
              </a:rPr>
            </a:br>
            <a:r>
              <a:rPr lang="pl-PL" sz="2400" b="1" dirty="0">
                <a:latin typeface="Times New Roman" panose="02020603050405020304" pitchFamily="18" charset="0"/>
                <a:cs typeface="Times New Roman" panose="02020603050405020304" pitchFamily="18" charset="0"/>
              </a:rPr>
              <a:t>w pracy nauczyciela priorytetem powinno być </a:t>
            </a:r>
            <a:r>
              <a:rPr lang="pl-PL" sz="2400" b="1" u="sng" dirty="0">
                <a:latin typeface="Times New Roman" panose="02020603050405020304" pitchFamily="18" charset="0"/>
                <a:cs typeface="Times New Roman" panose="02020603050405020304" pitchFamily="18" charset="0"/>
              </a:rPr>
              <a:t>INDYWIDUALNE PODEJŚCIE DO UCZNIA</a:t>
            </a:r>
            <a:r>
              <a:rPr lang="pl-PL" sz="2400" b="1" dirty="0">
                <a:latin typeface="Times New Roman" panose="02020603050405020304" pitchFamily="18" charset="0"/>
                <a:cs typeface="Times New Roman" panose="02020603050405020304" pitchFamily="18" charset="0"/>
              </a:rPr>
              <a:t>. Każdy uczeń jest osobną, niepowtarzalną jednostką; ma inne możliwości, potrzeby, ambicje.</a:t>
            </a:r>
          </a:p>
        </p:txBody>
      </p:sp>
      <p:pic>
        <p:nvPicPr>
          <p:cNvPr id="6" name="Symbol zastępczy zawartości 5">
            <a:extLst>
              <a:ext uri="{FF2B5EF4-FFF2-40B4-BE49-F238E27FC236}">
                <a16:creationId xmlns:a16="http://schemas.microsoft.com/office/drawing/2014/main" id="{49F748EA-1D4C-C524-9831-C72B50931A51}"/>
              </a:ext>
            </a:extLst>
          </p:cNvPr>
          <p:cNvPicPr>
            <a:picLocks noGrp="1" noChangeAspect="1"/>
          </p:cNvPicPr>
          <p:nvPr>
            <p:ph idx="1"/>
          </p:nvPr>
        </p:nvPicPr>
        <p:blipFill>
          <a:blip r:embed="rId2"/>
          <a:stretch>
            <a:fillRect/>
          </a:stretch>
        </p:blipFill>
        <p:spPr>
          <a:xfrm>
            <a:off x="7010400" y="2740481"/>
            <a:ext cx="5181600" cy="4041648"/>
          </a:xfrm>
        </p:spPr>
      </p:pic>
      <p:sp>
        <p:nvSpPr>
          <p:cNvPr id="4" name="Symbol zastępczy tekstu 3">
            <a:extLst>
              <a:ext uri="{FF2B5EF4-FFF2-40B4-BE49-F238E27FC236}">
                <a16:creationId xmlns:a16="http://schemas.microsoft.com/office/drawing/2014/main" id="{BF563B11-9E64-0E53-3717-77B1850786EF}"/>
              </a:ext>
            </a:extLst>
          </p:cNvPr>
          <p:cNvSpPr>
            <a:spLocks noGrp="1"/>
          </p:cNvSpPr>
          <p:nvPr>
            <p:ph type="body" sz="half" idx="2"/>
          </p:nvPr>
        </p:nvSpPr>
        <p:spPr>
          <a:xfrm>
            <a:off x="1708220" y="120580"/>
            <a:ext cx="4863402" cy="7777423"/>
          </a:xfrm>
        </p:spPr>
        <p:txBody>
          <a:bodyPr>
            <a:noAutofit/>
          </a:bodyPr>
          <a:lstStyle/>
          <a:p>
            <a:pPr algn="ctr"/>
            <a:endParaRPr lang="pl-PL" sz="2000" dirty="0">
              <a:latin typeface="Times New Roman" panose="02020603050405020304" pitchFamily="18" charset="0"/>
              <a:cs typeface="Times New Roman" panose="02020603050405020304" pitchFamily="18" charset="0"/>
            </a:endParaRPr>
          </a:p>
          <a:p>
            <a:pPr algn="ctr"/>
            <a:r>
              <a:rPr lang="pl-PL" sz="2000" dirty="0">
                <a:latin typeface="Times New Roman" panose="02020603050405020304" pitchFamily="18" charset="0"/>
                <a:cs typeface="Times New Roman" panose="02020603050405020304" pitchFamily="18" charset="0"/>
              </a:rPr>
              <a:t>Każdy uczeń jest inny od wszystkich pozostałych.</a:t>
            </a:r>
          </a:p>
          <a:p>
            <a:endParaRPr lang="pl-PL" sz="2000"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Każdy z nas jest jedyny w swoim rodzaju, niepowtarzalny, indywiduum, jednostka. Dlatego różnimy się od siebie.</a:t>
            </a:r>
          </a:p>
          <a:p>
            <a:endParaRPr lang="pl-PL" sz="2000" dirty="0">
              <a:latin typeface="Times New Roman" panose="02020603050405020304" pitchFamily="18" charset="0"/>
              <a:cs typeface="Times New Roman" panose="02020603050405020304" pitchFamily="18" charset="0"/>
            </a:endParaRPr>
          </a:p>
          <a:p>
            <a:r>
              <a:rPr lang="pl-PL" sz="2000" dirty="0">
                <a:latin typeface="Times New Roman" panose="02020603050405020304" pitchFamily="18" charset="0"/>
                <a:cs typeface="Times New Roman" panose="02020603050405020304" pitchFamily="18" charset="0"/>
              </a:rPr>
              <a:t>Pojęcie </a:t>
            </a:r>
            <a:r>
              <a:rPr lang="pl-PL" sz="2000" b="1" dirty="0">
                <a:solidFill>
                  <a:schemeClr val="accent3"/>
                </a:solidFill>
                <a:latin typeface="Times New Roman" panose="02020603050405020304" pitchFamily="18" charset="0"/>
                <a:cs typeface="Times New Roman" panose="02020603050405020304" pitchFamily="18" charset="0"/>
              </a:rPr>
              <a:t>RÓŻNICY i INNOŚCI </a:t>
            </a:r>
            <a:r>
              <a:rPr lang="pl-PL" sz="2000" dirty="0">
                <a:latin typeface="Times New Roman" panose="02020603050405020304" pitchFamily="18" charset="0"/>
                <a:cs typeface="Times New Roman" panose="02020603050405020304" pitchFamily="18" charset="0"/>
              </a:rPr>
              <a:t>– kluczowe dla filozofii spotkania i dialogu, ważne w sukcesie pedagogicznym nauczyciela</a:t>
            </a:r>
          </a:p>
          <a:p>
            <a:endParaRPr lang="pl-PL" sz="2000" dirty="0">
              <a:latin typeface="Times New Roman" panose="02020603050405020304" pitchFamily="18" charset="0"/>
              <a:cs typeface="Times New Roman" panose="02020603050405020304" pitchFamily="18" charset="0"/>
            </a:endParaRPr>
          </a:p>
          <a:p>
            <a:pPr algn="ctr"/>
            <a:r>
              <a:rPr lang="pl-PL" sz="2000" dirty="0">
                <a:solidFill>
                  <a:srgbClr val="002060"/>
                </a:solidFill>
                <a:latin typeface="Times New Roman" panose="02020603050405020304" pitchFamily="18" charset="0"/>
                <a:cs typeface="Times New Roman" panose="02020603050405020304" pitchFamily="18" charset="0"/>
              </a:rPr>
              <a:t>Postulat filozofii dialogu. Czy możliwy do realizacji w polskim systemie nauczania?</a:t>
            </a:r>
          </a:p>
          <a:p>
            <a:pPr algn="ctr"/>
            <a:r>
              <a:rPr lang="pl-PL" sz="2000" dirty="0">
                <a:solidFill>
                  <a:srgbClr val="FF0000"/>
                </a:solidFill>
                <a:latin typeface="Times New Roman" panose="02020603050405020304" pitchFamily="18" charset="0"/>
                <a:cs typeface="Times New Roman" panose="02020603050405020304" pitchFamily="18" charset="0"/>
              </a:rPr>
              <a:t>Nie ma miejsca na ocenianie, wartościowanie.</a:t>
            </a:r>
          </a:p>
          <a:p>
            <a:pPr algn="ctr"/>
            <a:r>
              <a:rPr lang="pl-PL" sz="2000" dirty="0">
                <a:solidFill>
                  <a:srgbClr val="FF0000"/>
                </a:solidFill>
                <a:latin typeface="Times New Roman" panose="02020603050405020304" pitchFamily="18" charset="0"/>
                <a:cs typeface="Times New Roman" panose="02020603050405020304" pitchFamily="18" charset="0"/>
              </a:rPr>
              <a:t>Trzeba chcieć zrozumieć.</a:t>
            </a:r>
          </a:p>
        </p:txBody>
      </p:sp>
    </p:spTree>
    <p:extLst>
      <p:ext uri="{BB962C8B-B14F-4D97-AF65-F5344CB8AC3E}">
        <p14:creationId xmlns:p14="http://schemas.microsoft.com/office/powerpoint/2010/main" val="1584777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47D721-7B41-341A-2F7B-BF7EE5CF45C3}"/>
              </a:ext>
            </a:extLst>
          </p:cNvPr>
          <p:cNvSpPr>
            <a:spLocks noGrp="1"/>
          </p:cNvSpPr>
          <p:nvPr>
            <p:ph type="title"/>
          </p:nvPr>
        </p:nvSpPr>
        <p:spPr>
          <a:xfrm>
            <a:off x="1798655" y="100484"/>
            <a:ext cx="9787093" cy="763674"/>
          </a:xfrm>
        </p:spPr>
        <p:txBody>
          <a:bodyPr/>
          <a:lstStyle/>
          <a:p>
            <a:r>
              <a:rPr lang="pl-PL" dirty="0">
                <a:latin typeface="Times New Roman" panose="02020603050405020304" pitchFamily="18" charset="0"/>
                <a:cs typeface="Times New Roman" panose="02020603050405020304" pitchFamily="18" charset="0"/>
              </a:rPr>
              <a:t>Pomocne w budowaniu etyki nauczycielskiej może też być stanowisko dialogiczne francuskiego filozofa EMMANUELA LÉVINASA (1906-1995)</a:t>
            </a:r>
          </a:p>
        </p:txBody>
      </p:sp>
      <p:pic>
        <p:nvPicPr>
          <p:cNvPr id="6" name="Symbol zastępczy zawartości 5">
            <a:extLst>
              <a:ext uri="{FF2B5EF4-FFF2-40B4-BE49-F238E27FC236}">
                <a16:creationId xmlns:a16="http://schemas.microsoft.com/office/drawing/2014/main" id="{ED91CDED-401A-1DD3-650E-568FA628CB47}"/>
              </a:ext>
            </a:extLst>
          </p:cNvPr>
          <p:cNvPicPr>
            <a:picLocks noGrp="1" noChangeAspect="1"/>
          </p:cNvPicPr>
          <p:nvPr>
            <p:ph idx="1"/>
          </p:nvPr>
        </p:nvPicPr>
        <p:blipFill>
          <a:blip r:embed="rId2"/>
          <a:stretch>
            <a:fillRect/>
          </a:stretch>
        </p:blipFill>
        <p:spPr>
          <a:xfrm>
            <a:off x="7707086" y="1306095"/>
            <a:ext cx="4350935" cy="5174900"/>
          </a:xfrm>
        </p:spPr>
      </p:pic>
      <p:sp>
        <p:nvSpPr>
          <p:cNvPr id="4" name="Symbol zastępczy tekstu 3">
            <a:extLst>
              <a:ext uri="{FF2B5EF4-FFF2-40B4-BE49-F238E27FC236}">
                <a16:creationId xmlns:a16="http://schemas.microsoft.com/office/drawing/2014/main" id="{BA7F9195-5143-2B93-FB01-2924AA27948A}"/>
              </a:ext>
            </a:extLst>
          </p:cNvPr>
          <p:cNvSpPr>
            <a:spLocks noGrp="1"/>
          </p:cNvSpPr>
          <p:nvPr>
            <p:ph type="body" sz="half" idx="2"/>
          </p:nvPr>
        </p:nvSpPr>
        <p:spPr>
          <a:xfrm>
            <a:off x="803868" y="864159"/>
            <a:ext cx="6390752" cy="5893358"/>
          </a:xfrm>
        </p:spPr>
        <p:txBody>
          <a:bodyPr>
            <a:normAutofit lnSpcReduction="10000"/>
          </a:bodyPr>
          <a:lstStyle/>
          <a:p>
            <a:r>
              <a:rPr lang="pl-PL" sz="1600" dirty="0">
                <a:latin typeface="Times New Roman" panose="02020603050405020304" pitchFamily="18" charset="0"/>
                <a:cs typeface="Times New Roman" panose="02020603050405020304" pitchFamily="18" charset="0"/>
              </a:rPr>
              <a:t>                                     </a:t>
            </a:r>
            <a:r>
              <a:rPr lang="pl-PL" sz="1600" b="1" u="sng" dirty="0">
                <a:latin typeface="Times New Roman" panose="02020603050405020304" pitchFamily="18" charset="0"/>
                <a:cs typeface="Times New Roman" panose="02020603050405020304" pitchFamily="18" charset="0"/>
              </a:rPr>
              <a:t>Przekonania </a:t>
            </a:r>
            <a:r>
              <a:rPr lang="pl-PL" sz="1600" b="1" u="sng" dirty="0" err="1">
                <a:latin typeface="Times New Roman" panose="02020603050405020304" pitchFamily="18" charset="0"/>
                <a:cs typeface="Times New Roman" panose="02020603050405020304" pitchFamily="18" charset="0"/>
              </a:rPr>
              <a:t>Lévinasa</a:t>
            </a:r>
            <a:r>
              <a:rPr lang="pl-PL" sz="1600" b="1" u="sng" dirty="0">
                <a:latin typeface="Times New Roman" panose="02020603050405020304" pitchFamily="18" charset="0"/>
                <a:cs typeface="Times New Roman" panose="02020603050405020304" pitchFamily="18" charset="0"/>
              </a:rPr>
              <a:t>:</a:t>
            </a:r>
          </a:p>
          <a:p>
            <a:pPr marL="285750" indent="-285750">
              <a:buFontTx/>
              <a:buChar char="-"/>
            </a:pPr>
            <a:r>
              <a:rPr lang="pl-PL" sz="1600" dirty="0">
                <a:latin typeface="Times New Roman" panose="02020603050405020304" pitchFamily="18" charset="0"/>
                <a:cs typeface="Times New Roman" panose="02020603050405020304" pitchFamily="18" charset="0"/>
              </a:rPr>
              <a:t>W spotkaniu z drugim człowiekiem ważniejsze jest </a:t>
            </a:r>
            <a:r>
              <a:rPr lang="pl-PL" sz="1600" b="1" dirty="0">
                <a:solidFill>
                  <a:srgbClr val="FF0000"/>
                </a:solidFill>
                <a:latin typeface="Times New Roman" panose="02020603050405020304" pitchFamily="18" charset="0"/>
                <a:cs typeface="Times New Roman" panose="02020603050405020304" pitchFamily="18" charset="0"/>
              </a:rPr>
              <a:t>SŁUCHANIE</a:t>
            </a:r>
            <a:r>
              <a:rPr lang="pl-PL" sz="1600" dirty="0">
                <a:latin typeface="Times New Roman" panose="02020603050405020304" pitchFamily="18" charset="0"/>
                <a:cs typeface="Times New Roman" panose="02020603050405020304" pitchFamily="18" charset="0"/>
              </a:rPr>
              <a:t> niż mówienie</a:t>
            </a:r>
          </a:p>
          <a:p>
            <a:pPr marL="285750" indent="-285750">
              <a:buFontTx/>
              <a:buChar char="-"/>
            </a:pPr>
            <a:r>
              <a:rPr lang="pl-PL" sz="1600" dirty="0">
                <a:solidFill>
                  <a:srgbClr val="FF0000"/>
                </a:solidFill>
                <a:latin typeface="Times New Roman" panose="02020603050405020304" pitchFamily="18" charset="0"/>
                <a:cs typeface="Times New Roman" panose="02020603050405020304" pitchFamily="18" charset="0"/>
              </a:rPr>
              <a:t>Metafora twarzy</a:t>
            </a:r>
            <a:r>
              <a:rPr lang="pl-PL" sz="1600" dirty="0">
                <a:latin typeface="Times New Roman" panose="02020603050405020304" pitchFamily="18" charset="0"/>
                <a:cs typeface="Times New Roman" panose="02020603050405020304" pitchFamily="18" charset="0"/>
              </a:rPr>
              <a:t>, która mówi do mnie (apeluje o bycie dobrym, wzywa do wysłuchania i zrozumienia, prosi o pomoc i wsparcie, zakazuje przemocy „</a:t>
            </a:r>
            <a:r>
              <a:rPr lang="pl-PL" sz="1600" i="1" dirty="0">
                <a:latin typeface="Times New Roman" panose="02020603050405020304" pitchFamily="18" charset="0"/>
                <a:cs typeface="Times New Roman" panose="02020603050405020304" pitchFamily="18" charset="0"/>
              </a:rPr>
              <a:t>Ty mnie nie zabijesz</a:t>
            </a:r>
            <a:r>
              <a:rPr lang="pl-PL" sz="1600" dirty="0">
                <a:latin typeface="Times New Roman" panose="02020603050405020304" pitchFamily="18" charset="0"/>
                <a:cs typeface="Times New Roman" panose="02020603050405020304" pitchFamily="18" charset="0"/>
              </a:rPr>
              <a:t>”)</a:t>
            </a:r>
          </a:p>
          <a:p>
            <a:pPr marL="285750" indent="-285750">
              <a:buFontTx/>
              <a:buChar char="-"/>
            </a:pPr>
            <a:r>
              <a:rPr lang="pl-PL" sz="1600" dirty="0">
                <a:latin typeface="Times New Roman" panose="02020603050405020304" pitchFamily="18" charset="0"/>
                <a:cs typeface="Times New Roman" panose="02020603050405020304" pitchFamily="18" charset="0"/>
              </a:rPr>
              <a:t>Drugi człowiek pojawia się w moim świecie jako ten </a:t>
            </a:r>
            <a:r>
              <a:rPr lang="pl-PL" sz="1600" dirty="0">
                <a:solidFill>
                  <a:srgbClr val="FF0000"/>
                </a:solidFill>
                <a:latin typeface="Times New Roman" panose="02020603050405020304" pitchFamily="18" charset="0"/>
                <a:cs typeface="Times New Roman" panose="02020603050405020304" pitchFamily="18" charset="0"/>
              </a:rPr>
              <a:t>słabszy</a:t>
            </a:r>
            <a:r>
              <a:rPr lang="pl-PL" sz="1600" dirty="0">
                <a:latin typeface="Times New Roman" panose="02020603050405020304" pitchFamily="18" charset="0"/>
                <a:cs typeface="Times New Roman" panose="02020603050405020304" pitchFamily="18" charset="0"/>
              </a:rPr>
              <a:t> – to wymusza na mnie postawę empatii, wrażliwości na jego potrzeby i możliwości, cierpliwość i wyrozumiałość</a:t>
            </a:r>
          </a:p>
          <a:p>
            <a:pPr marL="285750" indent="-285750">
              <a:buFontTx/>
              <a:buChar char="-"/>
            </a:pPr>
            <a:endParaRPr lang="pl-PL" sz="1600" dirty="0">
              <a:latin typeface="Times New Roman" panose="02020603050405020304" pitchFamily="18" charset="0"/>
              <a:cs typeface="Times New Roman" panose="02020603050405020304" pitchFamily="18" charset="0"/>
            </a:endParaRPr>
          </a:p>
          <a:p>
            <a:r>
              <a:rPr lang="pl-PL" sz="1600" dirty="0">
                <a:latin typeface="Times New Roman" panose="02020603050405020304" pitchFamily="18" charset="0"/>
                <a:cs typeface="Times New Roman" panose="02020603050405020304" pitchFamily="18" charset="0"/>
              </a:rPr>
              <a:t>          </a:t>
            </a:r>
            <a:r>
              <a:rPr lang="pl-PL" sz="1600" b="1" u="sng" dirty="0">
                <a:latin typeface="Times New Roman" panose="02020603050405020304" pitchFamily="18" charset="0"/>
                <a:cs typeface="Times New Roman" panose="02020603050405020304" pitchFamily="18" charset="0"/>
              </a:rPr>
              <a:t>To bardzo praktyczne wskazówki dla pracy pedagoga: </a:t>
            </a:r>
          </a:p>
          <a:p>
            <a:pPr marL="285750" indent="-285750">
              <a:buFontTx/>
              <a:buChar char="-"/>
            </a:pPr>
            <a:r>
              <a:rPr lang="pl-PL" sz="1600" dirty="0">
                <a:latin typeface="Times New Roman" panose="02020603050405020304" pitchFamily="18" charset="0"/>
                <a:cs typeface="Times New Roman" panose="02020603050405020304" pitchFamily="18" charset="0"/>
              </a:rPr>
              <a:t>Najpierw słuchaj co uczeń ma ci do powiedzenia, staraj się go zrozumieć, czytać między wierszami, czytać z mowy ciała i gestów, bo słowa nie są w stanie wszystkiego wyrazić.</a:t>
            </a:r>
          </a:p>
          <a:p>
            <a:pPr marL="285750" indent="-285750">
              <a:buFontTx/>
              <a:buChar char="-"/>
            </a:pPr>
            <a:r>
              <a:rPr lang="pl-PL" sz="1600" dirty="0">
                <a:latin typeface="Times New Roman" panose="02020603050405020304" pitchFamily="18" charset="0"/>
                <a:cs typeface="Times New Roman" panose="02020603050405020304" pitchFamily="18" charset="0"/>
              </a:rPr>
              <a:t>Traktuj ucznia jako tego słabszego od siebie, który przychodzi żeby zrozumieć coś więcej, zdobyć wiedzę, być samemu </a:t>
            </a:r>
            <a:r>
              <a:rPr lang="pl-PL" sz="1600" dirty="0" err="1">
                <a:latin typeface="Times New Roman" panose="02020603050405020304" pitchFamily="18" charset="0"/>
                <a:cs typeface="Times New Roman" panose="02020603050405020304" pitchFamily="18" charset="0"/>
              </a:rPr>
              <a:t>zaopiekowanym</a:t>
            </a:r>
            <a:r>
              <a:rPr lang="pl-PL" sz="1600" dirty="0">
                <a:latin typeface="Times New Roman" panose="02020603050405020304" pitchFamily="18" charset="0"/>
                <a:cs typeface="Times New Roman" panose="02020603050405020304" pitchFamily="18" charset="0"/>
              </a:rPr>
              <a:t>, poczuć się bezpiecznie i komfortowo</a:t>
            </a:r>
          </a:p>
          <a:p>
            <a:pPr marL="285750" indent="-285750">
              <a:buFontTx/>
              <a:buChar char="-"/>
            </a:pPr>
            <a:r>
              <a:rPr lang="pl-PL" sz="1600" dirty="0">
                <a:latin typeface="Times New Roman" panose="02020603050405020304" pitchFamily="18" charset="0"/>
                <a:cs typeface="Times New Roman" panose="02020603050405020304" pitchFamily="18" charset="0"/>
              </a:rPr>
              <a:t>Dialogu, umiejętności rozmowy, wysławiania się i budowania komunikacji – </a:t>
            </a:r>
            <a:r>
              <a:rPr lang="pl-PL" sz="1600" b="1" dirty="0">
                <a:latin typeface="Times New Roman" panose="02020603050405020304" pitchFamily="18" charset="0"/>
                <a:cs typeface="Times New Roman" panose="02020603050405020304" pitchFamily="18" charset="0"/>
              </a:rPr>
              <a:t>TRZEBA SIĘ NAUCZYĆ</a:t>
            </a:r>
            <a:r>
              <a:rPr lang="pl-PL" sz="1600" dirty="0">
                <a:latin typeface="Times New Roman" panose="02020603050405020304" pitchFamily="18" charset="0"/>
                <a:cs typeface="Times New Roman" panose="02020603050405020304" pitchFamily="18" charset="0"/>
              </a:rPr>
              <a:t>. Nic nie jest z góry dane jako gotowe. To rolą nauczyciela jest w sposób cierpliwy, empatyczny, wyrozumiały uczyć tego słabszego umiejętności dialogu.</a:t>
            </a:r>
          </a:p>
        </p:txBody>
      </p:sp>
    </p:spTree>
    <p:extLst>
      <p:ext uri="{BB962C8B-B14F-4D97-AF65-F5344CB8AC3E}">
        <p14:creationId xmlns:p14="http://schemas.microsoft.com/office/powerpoint/2010/main" val="317414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4839FA-B165-388A-9185-949E17379DC4}"/>
              </a:ext>
            </a:extLst>
          </p:cNvPr>
          <p:cNvSpPr>
            <a:spLocks noGrp="1"/>
          </p:cNvSpPr>
          <p:nvPr>
            <p:ph type="title"/>
          </p:nvPr>
        </p:nvSpPr>
        <p:spPr>
          <a:xfrm>
            <a:off x="1698172" y="190919"/>
            <a:ext cx="10189028" cy="733529"/>
          </a:xfrm>
        </p:spPr>
        <p:txBody>
          <a:bodyPr/>
          <a:lstStyle/>
          <a:p>
            <a:r>
              <a:rPr lang="pl-PL" dirty="0">
                <a:latin typeface="Times New Roman" panose="02020603050405020304" pitchFamily="18" charset="0"/>
                <a:cs typeface="Times New Roman" panose="02020603050405020304" pitchFamily="18" charset="0"/>
              </a:rPr>
              <a:t>W  kontekście budowaniu etyki nauczycielskiej w oparciu o dialog niezwykle cenna wydaje się także filozofia ks. Józefa Tischnera (1931-2000)</a:t>
            </a:r>
          </a:p>
        </p:txBody>
      </p:sp>
      <p:pic>
        <p:nvPicPr>
          <p:cNvPr id="6" name="Symbol zastępczy zawartości 5">
            <a:extLst>
              <a:ext uri="{FF2B5EF4-FFF2-40B4-BE49-F238E27FC236}">
                <a16:creationId xmlns:a16="http://schemas.microsoft.com/office/drawing/2014/main" id="{45DDB1AA-2D24-00B1-4680-539B0C363D27}"/>
              </a:ext>
            </a:extLst>
          </p:cNvPr>
          <p:cNvPicPr>
            <a:picLocks noGrp="1" noChangeAspect="1"/>
          </p:cNvPicPr>
          <p:nvPr>
            <p:ph idx="1"/>
          </p:nvPr>
        </p:nvPicPr>
        <p:blipFill>
          <a:blip r:embed="rId2"/>
          <a:stretch>
            <a:fillRect/>
          </a:stretch>
        </p:blipFill>
        <p:spPr>
          <a:xfrm>
            <a:off x="7867859" y="962130"/>
            <a:ext cx="4324141" cy="4933740"/>
          </a:xfrm>
        </p:spPr>
      </p:pic>
      <p:sp>
        <p:nvSpPr>
          <p:cNvPr id="4" name="Symbol zastępczy tekstu 3">
            <a:extLst>
              <a:ext uri="{FF2B5EF4-FFF2-40B4-BE49-F238E27FC236}">
                <a16:creationId xmlns:a16="http://schemas.microsoft.com/office/drawing/2014/main" id="{94FDF226-6D35-FAED-A735-3153A40591B9}"/>
              </a:ext>
            </a:extLst>
          </p:cNvPr>
          <p:cNvSpPr>
            <a:spLocks noGrp="1"/>
          </p:cNvSpPr>
          <p:nvPr>
            <p:ph type="body" sz="half" idx="2"/>
          </p:nvPr>
        </p:nvSpPr>
        <p:spPr>
          <a:xfrm>
            <a:off x="502418" y="924448"/>
            <a:ext cx="7435779" cy="5742633"/>
          </a:xfrm>
        </p:spPr>
        <p:txBody>
          <a:bodyPr>
            <a:normAutofit lnSpcReduction="10000"/>
          </a:bodyPr>
          <a:lstStyle/>
          <a:p>
            <a:r>
              <a:rPr lang="pl-PL" sz="1600" b="1" u="sng" dirty="0">
                <a:latin typeface="Times New Roman" panose="02020603050405020304" pitchFamily="18" charset="0"/>
                <a:cs typeface="Times New Roman" panose="02020603050405020304" pitchFamily="18" charset="0"/>
              </a:rPr>
              <a:t>             </a:t>
            </a:r>
            <a:r>
              <a:rPr lang="pl-PL" sz="1600" b="1" dirty="0">
                <a:latin typeface="Times New Roman" panose="02020603050405020304" pitchFamily="18" charset="0"/>
                <a:cs typeface="Times New Roman" panose="02020603050405020304" pitchFamily="18" charset="0"/>
              </a:rPr>
              <a:t>        </a:t>
            </a:r>
            <a:r>
              <a:rPr lang="pl-PL" sz="1600" b="1" u="sng" dirty="0">
                <a:latin typeface="Times New Roman" panose="02020603050405020304" pitchFamily="18" charset="0"/>
                <a:cs typeface="Times New Roman" panose="02020603050405020304" pitchFamily="18" charset="0"/>
              </a:rPr>
              <a:t> </a:t>
            </a:r>
            <a:r>
              <a:rPr lang="pl-PL" sz="1600" b="1" u="sng" dirty="0">
                <a:solidFill>
                  <a:srgbClr val="FF0000"/>
                </a:solidFill>
                <a:latin typeface="Times New Roman" panose="02020603050405020304" pitchFamily="18" charset="0"/>
                <a:cs typeface="Times New Roman" panose="02020603050405020304" pitchFamily="18" charset="0"/>
              </a:rPr>
              <a:t>Poglądy Tischnera:</a:t>
            </a:r>
          </a:p>
          <a:p>
            <a:pPr marL="285750" indent="-285750">
              <a:buFontTx/>
              <a:buChar char="-"/>
            </a:pPr>
            <a:r>
              <a:rPr lang="pl-PL" sz="1600" dirty="0">
                <a:latin typeface="Times New Roman" panose="02020603050405020304" pitchFamily="18" charset="0"/>
                <a:cs typeface="Times New Roman" panose="02020603050405020304" pitchFamily="18" charset="0"/>
              </a:rPr>
              <a:t>Dialog z drugim człowiekiem zawsze odbywa się w HORYZONCIE WARTOŚCI (porządek aksjologiczny)</a:t>
            </a:r>
          </a:p>
          <a:p>
            <a:pPr marL="285750" indent="-285750">
              <a:buFontTx/>
              <a:buChar char="-"/>
            </a:pPr>
            <a:r>
              <a:rPr lang="pl-PL" sz="1600" dirty="0">
                <a:latin typeface="Times New Roman" panose="02020603050405020304" pitchFamily="18" charset="0"/>
                <a:cs typeface="Times New Roman" panose="02020603050405020304" pitchFamily="18" charset="0"/>
              </a:rPr>
              <a:t>MYŚLENIE jest myśleniem według wartości, tzn. zawsze musimy mieć przed oczami priorytety, zasady, reguły, którym chcemy być wierni i które są dla nas najważniejsze</a:t>
            </a:r>
          </a:p>
          <a:p>
            <a:pPr marL="285750" indent="-285750">
              <a:buFontTx/>
              <a:buChar char="-"/>
            </a:pPr>
            <a:r>
              <a:rPr lang="pl-PL" sz="1600" dirty="0">
                <a:latin typeface="Times New Roman" panose="02020603050405020304" pitchFamily="18" charset="0"/>
                <a:cs typeface="Times New Roman" panose="02020603050405020304" pitchFamily="18" charset="0"/>
              </a:rPr>
              <a:t>„Każdy człowiek i każdy przedmiot wymaga od nas stosownego uznania i stosownego zachowania. Aby zachować się właściwie w tym naszym małym świecie musimy umieć &lt;czytać wartości&gt;” ( </a:t>
            </a:r>
            <a:r>
              <a:rPr lang="pl-PL" sz="1600" dirty="0" err="1">
                <a:latin typeface="Times New Roman" panose="02020603050405020304" pitchFamily="18" charset="0"/>
                <a:cs typeface="Times New Roman" panose="02020603050405020304" pitchFamily="18" charset="0"/>
              </a:rPr>
              <a:t>Mwg</a:t>
            </a:r>
            <a:r>
              <a:rPr lang="pl-PL" sz="1600" dirty="0">
                <a:latin typeface="Times New Roman" panose="02020603050405020304" pitchFamily="18" charset="0"/>
                <a:cs typeface="Times New Roman" panose="02020603050405020304" pitchFamily="18" charset="0"/>
              </a:rPr>
              <a:t> w, s. 479)</a:t>
            </a:r>
          </a:p>
          <a:p>
            <a:pPr marL="285750" indent="-285750">
              <a:buFontTx/>
              <a:buChar char="-"/>
            </a:pPr>
            <a:r>
              <a:rPr lang="pl-PL" sz="1600" dirty="0">
                <a:latin typeface="Times New Roman" panose="02020603050405020304" pitchFamily="18" charset="0"/>
                <a:cs typeface="Times New Roman" panose="02020603050405020304" pitchFamily="18" charset="0"/>
              </a:rPr>
              <a:t>„I tak jesteśmy wtrąceni w konieczność bezustannego &lt;przedkładania czegoś nad coś&gt;, konieczność &lt;preferowania&gt;” (s. 481)</a:t>
            </a:r>
          </a:p>
          <a:p>
            <a:pPr marL="285750" indent="-285750">
              <a:buFontTx/>
              <a:buChar char="-"/>
            </a:pPr>
            <a:endParaRPr lang="pl-PL" sz="1600" dirty="0">
              <a:latin typeface="Times New Roman" panose="02020603050405020304" pitchFamily="18" charset="0"/>
              <a:cs typeface="Times New Roman" panose="02020603050405020304" pitchFamily="18" charset="0"/>
            </a:endParaRPr>
          </a:p>
          <a:p>
            <a:r>
              <a:rPr lang="pl-PL" sz="1600" b="1" dirty="0">
                <a:latin typeface="Times New Roman" panose="02020603050405020304" pitchFamily="18" charset="0"/>
                <a:cs typeface="Times New Roman" panose="02020603050405020304" pitchFamily="18" charset="0"/>
              </a:rPr>
              <a:t>                  </a:t>
            </a:r>
            <a:r>
              <a:rPr lang="pl-PL" sz="1600" b="1" u="sng" dirty="0">
                <a:solidFill>
                  <a:srgbClr val="FF0000"/>
                </a:solidFill>
                <a:latin typeface="Times New Roman" panose="02020603050405020304" pitchFamily="18" charset="0"/>
                <a:cs typeface="Times New Roman" panose="02020603050405020304" pitchFamily="18" charset="0"/>
              </a:rPr>
              <a:t>Jakie to ma znaczenie dla etyki nauczyciela?</a:t>
            </a:r>
          </a:p>
          <a:p>
            <a:r>
              <a:rPr lang="pl-PL" sz="1600" dirty="0">
                <a:latin typeface="Times New Roman" panose="02020603050405020304" pitchFamily="18" charset="0"/>
                <a:cs typeface="Times New Roman" panose="02020603050405020304" pitchFamily="18" charset="0"/>
              </a:rPr>
              <a:t>Relacje z uczniem można budować w dojrzały i odpowiedzialny sposób tylko w poczuciu </a:t>
            </a:r>
            <a:r>
              <a:rPr lang="pl-PL" sz="1600" b="1" dirty="0">
                <a:latin typeface="Times New Roman" panose="02020603050405020304" pitchFamily="18" charset="0"/>
                <a:cs typeface="Times New Roman" panose="02020603050405020304" pitchFamily="18" charset="0"/>
              </a:rPr>
              <a:t>szacunku dla określonej hierarchii wartości</a:t>
            </a:r>
            <a:r>
              <a:rPr lang="pl-PL" sz="1600" dirty="0">
                <a:latin typeface="Times New Roman" panose="02020603050405020304" pitchFamily="18" charset="0"/>
                <a:cs typeface="Times New Roman" panose="02020603050405020304" pitchFamily="18" charset="0"/>
              </a:rPr>
              <a:t>. Wiem, co chcę przekazać uczniowie jako ważne w życiu, w byciu człowiekiem, wiem czym się kieruję i co z perspektywy życiowej wydaje się naprawdę ważne.</a:t>
            </a:r>
          </a:p>
          <a:p>
            <a:r>
              <a:rPr lang="pl-PL" sz="1600" dirty="0">
                <a:latin typeface="Times New Roman" panose="02020603050405020304" pitchFamily="18" charset="0"/>
                <a:cs typeface="Times New Roman" panose="02020603050405020304" pitchFamily="18" charset="0"/>
              </a:rPr>
              <a:t>To nauczyciel w dialogu z uczniem ukazuje mu które wartości są w życiu ważne, a które nie. Ukazuje także, że życie to sztuka wybierania wartości oraz ich obrony. Ma także odwagę, kompetencje i umiejętności żeby dyskutować z uczniami, którzy mają inny punkt widzenia.</a:t>
            </a:r>
          </a:p>
          <a:p>
            <a:pPr marL="285750" indent="-285750">
              <a:buFontTx/>
              <a:buChar char="-"/>
            </a:pPr>
            <a:endParaRPr lang="pl-PL" sz="1600" dirty="0">
              <a:latin typeface="Times New Roman" panose="02020603050405020304" pitchFamily="18" charset="0"/>
              <a:cs typeface="Times New Roman" panose="02020603050405020304" pitchFamily="18" charset="0"/>
            </a:endParaRPr>
          </a:p>
          <a:p>
            <a:pPr marL="285750" indent="-285750">
              <a:buFontTx/>
              <a:buChar char="-"/>
            </a:pPr>
            <a:endParaRPr lang="pl-PL" dirty="0"/>
          </a:p>
        </p:txBody>
      </p:sp>
    </p:spTree>
    <p:extLst>
      <p:ext uri="{BB962C8B-B14F-4D97-AF65-F5344CB8AC3E}">
        <p14:creationId xmlns:p14="http://schemas.microsoft.com/office/powerpoint/2010/main" val="89701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2722B2-885A-6753-15B7-E898536855A3}"/>
              </a:ext>
            </a:extLst>
          </p:cNvPr>
          <p:cNvSpPr>
            <a:spLocks noGrp="1"/>
          </p:cNvSpPr>
          <p:nvPr>
            <p:ph type="title"/>
          </p:nvPr>
        </p:nvSpPr>
        <p:spPr>
          <a:xfrm>
            <a:off x="1718269" y="190919"/>
            <a:ext cx="10249318" cy="1014883"/>
          </a:xfrm>
        </p:spPr>
        <p:txBody>
          <a:bodyPr>
            <a:normAutofit/>
          </a:bodyPr>
          <a:lstStyle/>
          <a:p>
            <a:r>
              <a:rPr lang="pl-PL" sz="2000" b="1" dirty="0">
                <a:solidFill>
                  <a:srgbClr val="00B050"/>
                </a:solidFill>
                <a:latin typeface="Times New Roman" panose="02020603050405020304" pitchFamily="18" charset="0"/>
                <a:cs typeface="Times New Roman" panose="02020603050405020304" pitchFamily="18" charset="0"/>
              </a:rPr>
              <a:t>Co nauczyciel może wywnioskować z tego fragmentu tekstu Tischnera coś dla siebie  i swojej etyki pedagogicznej i przekazać to dalej uczniom?</a:t>
            </a:r>
          </a:p>
        </p:txBody>
      </p:sp>
      <p:sp>
        <p:nvSpPr>
          <p:cNvPr id="3" name="Symbol zastępczy zawartości 2">
            <a:extLst>
              <a:ext uri="{FF2B5EF4-FFF2-40B4-BE49-F238E27FC236}">
                <a16:creationId xmlns:a16="http://schemas.microsoft.com/office/drawing/2014/main" id="{156AF6DD-01F6-EF15-2F17-E7AD239F3B7E}"/>
              </a:ext>
            </a:extLst>
          </p:cNvPr>
          <p:cNvSpPr>
            <a:spLocks noGrp="1"/>
          </p:cNvSpPr>
          <p:nvPr>
            <p:ph idx="1"/>
          </p:nvPr>
        </p:nvSpPr>
        <p:spPr>
          <a:xfrm>
            <a:off x="687387" y="1105319"/>
            <a:ext cx="10817225" cy="5657221"/>
          </a:xfrm>
        </p:spPr>
        <p:txBody>
          <a:bodyPr/>
          <a:lstStyle/>
          <a:p>
            <a:r>
              <a:rPr lang="pl-PL" dirty="0"/>
              <a:t>    </a:t>
            </a:r>
            <a:r>
              <a:rPr lang="pl-PL" dirty="0">
                <a:latin typeface="Times New Roman" panose="02020603050405020304" pitchFamily="18" charset="0"/>
                <a:cs typeface="Times New Roman" panose="02020603050405020304" pitchFamily="18" charset="0"/>
              </a:rPr>
              <a:t>Gdy mówimy, że &lt;nasz świat wartości jest światem wartości&gt;, widzimy obok siebie sprawy i rzeczy     konkretne. Może nawet bardziej &lt;sprawy&gt; niż &lt;rzeczy&gt;. Ktoś przed chwilą na nas czekał, bo miał do nas jakąś &lt;sprawę&gt;, myśmy na kogoś czekali, aby mu &lt;coś ważnego&gt; powiedzieć, ktoś zachorował i trzeba było kupić lekarstwo (…) Rozglądamy się po &lt;naszym&gt; krajobrazie: tu widzimy czyjś dom, tam widzimy las pełen uroków, gdzieś dalej widać szkołę, kościół, a oto drzewa cmentarne. Można mnożyć opisy, można je coraz bardziej dramatyzować, ukonkretniać. Jedno będzie się jednak stale powtarzać: ludzki świat zawiera coś, co jest dobre i coś, co jest złe, a także coś, co jest lepsze, gorsze, najgorsze. Nasz świat jest, w jakimś bliżej nieokreślonym zakresie, światem hierarchicznie uporządkowanym. Sprawy, przedmioty, ludzie układają się w nim dla nas według mniej lub bardziej trwałego ładu hierarchicznego. Nie wiemy dokładnie czym jest zło, a czym dobro, pomimo to nie potrafimy wymknąć się jakiejś hierarchii. Prawdę rzekłszy, gdy się dokładniej przyjrzeć, nigdy nie usiłujemy tego robić. Naszą główną troską w naszym świecie jest: wymknąć się &lt;złu&gt;, które nam obecnie grozi, osiągnąć &lt;dobro&gt;, które tu i teraz jest do osiągnięcia” (s. 480)</a:t>
            </a:r>
          </a:p>
          <a:p>
            <a:endParaRPr lang="pl-PL" dirty="0">
              <a:latin typeface="Times New Roman" panose="02020603050405020304" pitchFamily="18" charset="0"/>
              <a:cs typeface="Times New Roman" panose="02020603050405020304" pitchFamily="18" charset="0"/>
            </a:endParaRPr>
          </a:p>
          <a:p>
            <a:r>
              <a:rPr lang="pl-PL" b="1" dirty="0">
                <a:solidFill>
                  <a:srgbClr val="00B050"/>
                </a:solidFill>
                <a:latin typeface="Times New Roman" panose="02020603050405020304" pitchFamily="18" charset="0"/>
                <a:cs typeface="Times New Roman" panose="02020603050405020304" pitchFamily="18" charset="0"/>
              </a:rPr>
              <a:t>Każdy z nas żyje w świecie różnorodnych wartości, w którym musi się odnaleźć. A to oznacza w praktyce konieczność określenia co dla mnie jest ważnego, z czego zrezygnować nie chcę, a co jest mniej ważne, co mogę poświęcić. Relacje międzyludzkie budowane są w przestrzeni wartości. Dobro, zrozumienie, troska, wsparcie, odpowiedzialność – to wartości, w oparciu o które warto budować dialog z uczniami oraz ich życiową postawę względem innych ludzi i otaczającego ich świata</a:t>
            </a:r>
          </a:p>
        </p:txBody>
      </p:sp>
    </p:spTree>
    <p:extLst>
      <p:ext uri="{BB962C8B-B14F-4D97-AF65-F5344CB8AC3E}">
        <p14:creationId xmlns:p14="http://schemas.microsoft.com/office/powerpoint/2010/main" val="371708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2D993D-FD1C-7BA1-AF3B-CB13895AE32D}"/>
              </a:ext>
            </a:extLst>
          </p:cNvPr>
          <p:cNvSpPr>
            <a:spLocks noGrp="1"/>
          </p:cNvSpPr>
          <p:nvPr>
            <p:ph type="title"/>
          </p:nvPr>
        </p:nvSpPr>
        <p:spPr>
          <a:xfrm>
            <a:off x="1617786" y="140678"/>
            <a:ext cx="9886826" cy="994786"/>
          </a:xfrm>
        </p:spPr>
        <p:txBody>
          <a:bodyPr>
            <a:normAutofit fontScale="90000"/>
          </a:bodyPr>
          <a:lstStyle/>
          <a:p>
            <a:r>
              <a:rPr lang="pl-PL" dirty="0">
                <a:latin typeface="Times New Roman" panose="02020603050405020304" pitchFamily="18" charset="0"/>
                <a:cs typeface="Times New Roman" panose="02020603050405020304" pitchFamily="18" charset="0"/>
              </a:rPr>
              <a:t>Dlaczego wydarzenie spotkania nauczyciela z uczniem jest tak ważne dla etyki nauczycielskiej?</a:t>
            </a:r>
          </a:p>
        </p:txBody>
      </p:sp>
      <p:sp>
        <p:nvSpPr>
          <p:cNvPr id="3" name="Symbol zastępczy zawartości 2">
            <a:extLst>
              <a:ext uri="{FF2B5EF4-FFF2-40B4-BE49-F238E27FC236}">
                <a16:creationId xmlns:a16="http://schemas.microsoft.com/office/drawing/2014/main" id="{62EFD490-2CD8-B5FA-6AC5-00301279E80C}"/>
              </a:ext>
            </a:extLst>
          </p:cNvPr>
          <p:cNvSpPr>
            <a:spLocks noGrp="1"/>
          </p:cNvSpPr>
          <p:nvPr>
            <p:ph sz="half" idx="1"/>
          </p:nvPr>
        </p:nvSpPr>
        <p:spPr>
          <a:xfrm>
            <a:off x="552659" y="1406768"/>
            <a:ext cx="6350417" cy="5310553"/>
          </a:xfrm>
        </p:spPr>
        <p:txBody>
          <a:bodyPr/>
          <a:lstStyle/>
          <a:p>
            <a:r>
              <a:rPr lang="pl-PL" dirty="0">
                <a:latin typeface="Times New Roman" panose="02020603050405020304" pitchFamily="18" charset="0"/>
                <a:cs typeface="Times New Roman" panose="02020603050405020304" pitchFamily="18" charset="0"/>
              </a:rPr>
              <a:t>„Tylko ten, kto doświadczył spotkania, może mówić, że doświadczył źródłowo jakiegoś konkretnego dobra i zła, jakiejś tragiczności, jakiejś wolności oraz głosu imperatywu kategorycznego, który od drugiego doszedł ku niemu. Tylko ten, kto spotkał, może szczerze poświęcić siebie. (….) Dopiero dzięki spotkaniu widzimy ludzi na scenie życia zorganizowanej w hierarchię, preferujemy i rozumiemy preferencje innych. Pozwalamy być. Inni pozwalają nam być” (s. 485).</a:t>
            </a:r>
          </a:p>
          <a:p>
            <a:endParaRPr lang="pl-PL" dirty="0">
              <a:latin typeface="Times New Roman" panose="02020603050405020304" pitchFamily="18" charset="0"/>
              <a:cs typeface="Times New Roman" panose="02020603050405020304" pitchFamily="18" charset="0"/>
            </a:endParaRPr>
          </a:p>
          <a:p>
            <a:r>
              <a:rPr lang="pl-PL" b="1" u="sng" dirty="0">
                <a:solidFill>
                  <a:srgbClr val="00B050"/>
                </a:solidFill>
                <a:latin typeface="Times New Roman" panose="02020603050405020304" pitchFamily="18" charset="0"/>
                <a:cs typeface="Times New Roman" panose="02020603050405020304" pitchFamily="18" charset="0"/>
              </a:rPr>
              <a:t>WNIOSKI:</a:t>
            </a:r>
          </a:p>
          <a:p>
            <a:pPr marL="0" indent="0">
              <a:buNone/>
            </a:pPr>
            <a:r>
              <a:rPr lang="pl-PL" b="1" dirty="0">
                <a:solidFill>
                  <a:srgbClr val="00B050"/>
                </a:solidFill>
                <a:latin typeface="Times New Roman" panose="02020603050405020304" pitchFamily="18" charset="0"/>
                <a:cs typeface="Times New Roman" panose="02020603050405020304" pitchFamily="18" charset="0"/>
              </a:rPr>
              <a:t>Spotkanie nauczyciel-uczeń otwiera przestrzeń doświadczania wartości. Zarówno nauczyciel, jak i uczeń, dostają możliwość zrozumienia czym jest imperatyw kategoryczny (por. Immanuel Kant), a więc obowiązek względem drugiego człowieka, względem samego siebie i uznawanych wartości.</a:t>
            </a:r>
          </a:p>
          <a:p>
            <a:pPr marL="0" indent="0">
              <a:buNone/>
            </a:pPr>
            <a:r>
              <a:rPr lang="pl-PL" b="1" dirty="0">
                <a:solidFill>
                  <a:srgbClr val="00B050"/>
                </a:solidFill>
                <a:latin typeface="Times New Roman" panose="02020603050405020304" pitchFamily="18" charset="0"/>
                <a:cs typeface="Times New Roman" panose="02020603050405020304" pitchFamily="18" charset="0"/>
              </a:rPr>
              <a:t>Dzięki relacjom, które są budowane, ludzie uczą się wzajemnego szacunku i tolerancji.</a:t>
            </a:r>
          </a:p>
        </p:txBody>
      </p:sp>
      <p:pic>
        <p:nvPicPr>
          <p:cNvPr id="6" name="Symbol zastępczy zawartości 5">
            <a:extLst>
              <a:ext uri="{FF2B5EF4-FFF2-40B4-BE49-F238E27FC236}">
                <a16:creationId xmlns:a16="http://schemas.microsoft.com/office/drawing/2014/main" id="{8B4336C6-5300-CD48-7D11-90D3EE97F8E1}"/>
              </a:ext>
            </a:extLst>
          </p:cNvPr>
          <p:cNvPicPr>
            <a:picLocks noGrp="1" noChangeAspect="1"/>
          </p:cNvPicPr>
          <p:nvPr>
            <p:ph sz="half" idx="2"/>
          </p:nvPr>
        </p:nvPicPr>
        <p:blipFill>
          <a:blip r:embed="rId2"/>
          <a:stretch>
            <a:fillRect/>
          </a:stretch>
        </p:blipFill>
        <p:spPr>
          <a:xfrm>
            <a:off x="6903076" y="1567544"/>
            <a:ext cx="5215236" cy="4441370"/>
          </a:xfrm>
        </p:spPr>
      </p:pic>
    </p:spTree>
    <p:extLst>
      <p:ext uri="{BB962C8B-B14F-4D97-AF65-F5344CB8AC3E}">
        <p14:creationId xmlns:p14="http://schemas.microsoft.com/office/powerpoint/2010/main" val="9255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C66BF6-C326-A7B9-7795-8584F820DD9D}"/>
              </a:ext>
            </a:extLst>
          </p:cNvPr>
          <p:cNvSpPr>
            <a:spLocks noGrp="1"/>
          </p:cNvSpPr>
          <p:nvPr>
            <p:ph type="title"/>
          </p:nvPr>
        </p:nvSpPr>
        <p:spPr>
          <a:xfrm>
            <a:off x="1527350" y="170822"/>
            <a:ext cx="10664650" cy="643094"/>
          </a:xfrm>
        </p:spPr>
        <p:txBody>
          <a:bodyPr>
            <a:normAutofit/>
          </a:bodyPr>
          <a:lstStyle/>
          <a:p>
            <a:r>
              <a:rPr lang="pl-PL" sz="2400" dirty="0">
                <a:latin typeface="Times New Roman" panose="02020603050405020304" pitchFamily="18" charset="0"/>
                <a:cs typeface="Times New Roman" panose="02020603050405020304" pitchFamily="18" charset="0"/>
              </a:rPr>
              <a:t>WYZWANIA, PROBLEMY, ZAGROŻENIA dla dialogu w etyce nauczycielskiej </a:t>
            </a:r>
          </a:p>
        </p:txBody>
      </p:sp>
      <p:sp>
        <p:nvSpPr>
          <p:cNvPr id="3" name="Symbol zastępczy zawartości 2">
            <a:extLst>
              <a:ext uri="{FF2B5EF4-FFF2-40B4-BE49-F238E27FC236}">
                <a16:creationId xmlns:a16="http://schemas.microsoft.com/office/drawing/2014/main" id="{5A0C9EBE-8387-E726-D33E-20A82F0988FF}"/>
              </a:ext>
            </a:extLst>
          </p:cNvPr>
          <p:cNvSpPr>
            <a:spLocks noGrp="1"/>
          </p:cNvSpPr>
          <p:nvPr>
            <p:ph sz="half" idx="1"/>
          </p:nvPr>
        </p:nvSpPr>
        <p:spPr>
          <a:xfrm>
            <a:off x="371789" y="813916"/>
            <a:ext cx="6531287" cy="5873262"/>
          </a:xfrm>
        </p:spPr>
        <p:txBody>
          <a:bodyPr/>
          <a:lstStyle/>
          <a:p>
            <a:r>
              <a:rPr lang="pl-PL" dirty="0">
                <a:latin typeface="Times New Roman" panose="02020603050405020304" pitchFamily="18" charset="0"/>
                <a:cs typeface="Times New Roman" panose="02020603050405020304" pitchFamily="18" charset="0"/>
              </a:rPr>
              <a:t>              </a:t>
            </a:r>
          </a:p>
          <a:p>
            <a:r>
              <a:rPr lang="pl-PL" dirty="0">
                <a:latin typeface="Times New Roman" panose="02020603050405020304" pitchFamily="18" charset="0"/>
                <a:cs typeface="Times New Roman" panose="02020603050405020304" pitchFamily="18" charset="0"/>
              </a:rPr>
              <a:t>Jak rozwijać umiejętność rozmowy, budowania dialogu i komunikacji słownej w świecie coraz bardziej zdominowanym przez komunikację obrazkową (emotikony), skróty myślowe (</a:t>
            </a:r>
            <a:r>
              <a:rPr lang="pl-PL" dirty="0" err="1">
                <a:latin typeface="Times New Roman" panose="02020603050405020304" pitchFamily="18" charset="0"/>
                <a:cs typeface="Times New Roman" panose="02020603050405020304" pitchFamily="18" charset="0"/>
              </a:rPr>
              <a:t>lajki</a:t>
            </a:r>
            <a:r>
              <a:rPr lang="pl-PL" dirty="0">
                <a:latin typeface="Times New Roman" panose="02020603050405020304" pitchFamily="18" charset="0"/>
                <a:cs typeface="Times New Roman" panose="02020603050405020304" pitchFamily="18" charset="0"/>
              </a:rPr>
              <a:t>), smsy, </a:t>
            </a:r>
            <a:r>
              <a:rPr lang="pl-PL" dirty="0" err="1">
                <a:latin typeface="Times New Roman" panose="02020603050405020304" pitchFamily="18" charset="0"/>
                <a:cs typeface="Times New Roman" panose="02020603050405020304" pitchFamily="18" charset="0"/>
              </a:rPr>
              <a:t>smartofny</a:t>
            </a:r>
            <a:r>
              <a:rPr lang="pl-PL" dirty="0">
                <a:latin typeface="Times New Roman" panose="02020603050405020304" pitchFamily="18" charset="0"/>
                <a:cs typeface="Times New Roman" panose="02020603050405020304" pitchFamily="18" charset="0"/>
              </a:rPr>
              <a:t> itp.?</a:t>
            </a:r>
          </a:p>
          <a:p>
            <a:r>
              <a:rPr lang="pl-PL" dirty="0">
                <a:latin typeface="Times New Roman" panose="02020603050405020304" pitchFamily="18" charset="0"/>
                <a:cs typeface="Times New Roman" panose="02020603050405020304" pitchFamily="18" charset="0"/>
              </a:rPr>
              <a:t>Pogłębiający się kryzys psychiczny i wynikające z niego kolejne dysfunkcje i zaburzenia emocjonalno-psychiczne u nastolatków. Często związane są one z wycofaniem, depresją, wygenerowane na bazie kolejnych lęków, niskiego poczucia własnej wartości, uwstecznienia komunikacyjno-emocjonalnego. Jak rozmawiać z młodzieżą w sytuacji takich trudności?</a:t>
            </a:r>
          </a:p>
          <a:p>
            <a:r>
              <a:rPr lang="pl-PL" dirty="0">
                <a:latin typeface="Times New Roman" panose="02020603050405020304" pitchFamily="18" charset="0"/>
                <a:cs typeface="Times New Roman" panose="02020603050405020304" pitchFamily="18" charset="0"/>
              </a:rPr>
              <a:t>Świat realny versus świat wirtualny: jak przyciągać młodzież do relacji na żywo skoro większość z nich więcej czasu spędza w </a:t>
            </a:r>
            <a:r>
              <a:rPr lang="pl-PL" dirty="0" err="1">
                <a:latin typeface="Times New Roman" panose="02020603050405020304" pitchFamily="18" charset="0"/>
                <a:cs typeface="Times New Roman" panose="02020603050405020304" pitchFamily="18" charset="0"/>
              </a:rPr>
              <a:t>internecie</a:t>
            </a:r>
            <a:r>
              <a:rPr lang="pl-PL" dirty="0">
                <a:latin typeface="Times New Roman" panose="02020603050405020304" pitchFamily="18" charset="0"/>
                <a:cs typeface="Times New Roman" panose="02020603050405020304" pitchFamily="18" charset="0"/>
              </a:rPr>
              <a:t> niż z rówieśnikami w realu? W jaki sposób pokazywać atrakcyjność bycia w grupie, budowania wspólnoty, </a:t>
            </a:r>
            <a:r>
              <a:rPr lang="pl-PL" dirty="0" err="1">
                <a:latin typeface="Times New Roman" panose="02020603050405020304" pitchFamily="18" charset="0"/>
                <a:cs typeface="Times New Roman" panose="02020603050405020304" pitchFamily="18" charset="0"/>
              </a:rPr>
              <a:t>współbycia</a:t>
            </a:r>
            <a:r>
              <a:rPr lang="pl-PL" dirty="0">
                <a:latin typeface="Times New Roman" panose="02020603050405020304" pitchFamily="18" charset="0"/>
                <a:cs typeface="Times New Roman" panose="02020603050405020304" pitchFamily="18" charset="0"/>
              </a:rPr>
              <a:t> z innymi tu i teraz w rozmowie na żywo niż uciekanie w świat wirtualny?</a:t>
            </a:r>
          </a:p>
          <a:p>
            <a:endParaRPr lang="pl-PL" dirty="0">
              <a:latin typeface="Times New Roman" panose="02020603050405020304" pitchFamily="18" charset="0"/>
              <a:cs typeface="Times New Roman" panose="02020603050405020304" pitchFamily="18" charset="0"/>
            </a:endParaRPr>
          </a:p>
          <a:p>
            <a:endParaRPr lang="pl-PL" dirty="0">
              <a:latin typeface="Times New Roman" panose="02020603050405020304" pitchFamily="18" charset="0"/>
              <a:cs typeface="Times New Roman" panose="02020603050405020304" pitchFamily="18" charset="0"/>
            </a:endParaRPr>
          </a:p>
        </p:txBody>
      </p:sp>
      <p:pic>
        <p:nvPicPr>
          <p:cNvPr id="6" name="Symbol zastępczy zawartości 5">
            <a:extLst>
              <a:ext uri="{FF2B5EF4-FFF2-40B4-BE49-F238E27FC236}">
                <a16:creationId xmlns:a16="http://schemas.microsoft.com/office/drawing/2014/main" id="{9CC1A8FC-5F44-43F2-784E-C077142CA2AD}"/>
              </a:ext>
            </a:extLst>
          </p:cNvPr>
          <p:cNvPicPr>
            <a:picLocks noGrp="1" noChangeAspect="1"/>
          </p:cNvPicPr>
          <p:nvPr>
            <p:ph sz="half" idx="2"/>
          </p:nvPr>
        </p:nvPicPr>
        <p:blipFill>
          <a:blip r:embed="rId2"/>
          <a:stretch>
            <a:fillRect/>
          </a:stretch>
        </p:blipFill>
        <p:spPr>
          <a:xfrm>
            <a:off x="7104185" y="1306287"/>
            <a:ext cx="4943788" cy="3865634"/>
          </a:xfrm>
        </p:spPr>
      </p:pic>
    </p:spTree>
    <p:extLst>
      <p:ext uri="{BB962C8B-B14F-4D97-AF65-F5344CB8AC3E}">
        <p14:creationId xmlns:p14="http://schemas.microsoft.com/office/powerpoint/2010/main" val="345944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09BF1B-B9A1-971F-7369-4CCDB1CDF74F}"/>
              </a:ext>
            </a:extLst>
          </p:cNvPr>
          <p:cNvSpPr>
            <a:spLocks noGrp="1"/>
          </p:cNvSpPr>
          <p:nvPr>
            <p:ph type="title"/>
          </p:nvPr>
        </p:nvSpPr>
        <p:spPr>
          <a:xfrm>
            <a:off x="301451" y="160773"/>
            <a:ext cx="11746523" cy="713433"/>
          </a:xfrm>
        </p:spPr>
        <p:txBody>
          <a:bodyPr>
            <a:normAutofit fontScale="90000"/>
          </a:bodyPr>
          <a:lstStyle/>
          <a:p>
            <a:r>
              <a:rPr lang="pl-PL" sz="2400" dirty="0">
                <a:latin typeface="Times New Roman" panose="02020603050405020304" pitchFamily="18" charset="0"/>
                <a:cs typeface="Times New Roman" panose="02020603050405020304" pitchFamily="18" charset="0"/>
              </a:rPr>
              <a:t>Tischner w eseju pt. „Ludzie z kryjówek” opisuje sytuację kryzysową dla budowania relacji i   dialogu</a:t>
            </a:r>
          </a:p>
        </p:txBody>
      </p:sp>
      <p:sp>
        <p:nvSpPr>
          <p:cNvPr id="3" name="Symbol zastępczy zawartości 2">
            <a:extLst>
              <a:ext uri="{FF2B5EF4-FFF2-40B4-BE49-F238E27FC236}">
                <a16:creationId xmlns:a16="http://schemas.microsoft.com/office/drawing/2014/main" id="{97A31BA6-4404-C82C-2B29-081A8C13441F}"/>
              </a:ext>
            </a:extLst>
          </p:cNvPr>
          <p:cNvSpPr>
            <a:spLocks noGrp="1"/>
          </p:cNvSpPr>
          <p:nvPr>
            <p:ph sz="half" idx="1"/>
          </p:nvPr>
        </p:nvSpPr>
        <p:spPr>
          <a:xfrm>
            <a:off x="612949" y="1286189"/>
            <a:ext cx="6290127" cy="5275385"/>
          </a:xfrm>
        </p:spPr>
        <p:txBody>
          <a:bodyPr>
            <a:normAutofit fontScale="92500" lnSpcReduction="10000"/>
          </a:bodyPr>
          <a:lstStyle/>
          <a:p>
            <a:r>
              <a:rPr lang="pl-PL" sz="1800" dirty="0">
                <a:latin typeface="Times New Roman" panose="02020603050405020304" pitchFamily="18" charset="0"/>
                <a:cs typeface="Times New Roman" panose="02020603050405020304" pitchFamily="18" charset="0"/>
              </a:rPr>
              <a:t>Zagrożenie: człowiek może zgubić/porzucić/stracić  swoją nadzieję</a:t>
            </a:r>
          </a:p>
          <a:p>
            <a:r>
              <a:rPr lang="pl-PL" sz="1800" dirty="0">
                <a:latin typeface="Times New Roman" panose="02020603050405020304" pitchFamily="18" charset="0"/>
                <a:cs typeface="Times New Roman" panose="02020603050405020304" pitchFamily="18" charset="0"/>
              </a:rPr>
              <a:t>Budowa kryjówki = wkroczenie w przestrzeń </a:t>
            </a:r>
            <a:r>
              <a:rPr lang="pl-PL" sz="1800" dirty="0">
                <a:solidFill>
                  <a:schemeClr val="accent4">
                    <a:lumMod val="75000"/>
                  </a:schemeClr>
                </a:solidFill>
                <a:latin typeface="Times New Roman" panose="02020603050405020304" pitchFamily="18" charset="0"/>
                <a:cs typeface="Times New Roman" panose="02020603050405020304" pitchFamily="18" charset="0"/>
              </a:rPr>
              <a:t>lęku</a:t>
            </a:r>
            <a:r>
              <a:rPr lang="pl-PL" sz="1800" dirty="0">
                <a:latin typeface="Times New Roman" panose="02020603050405020304" pitchFamily="18" charset="0"/>
                <a:cs typeface="Times New Roman" panose="02020603050405020304" pitchFamily="18" charset="0"/>
              </a:rPr>
              <a:t> i </a:t>
            </a:r>
            <a:r>
              <a:rPr lang="pl-PL" sz="1800" dirty="0">
                <a:solidFill>
                  <a:schemeClr val="accent4">
                    <a:lumMod val="75000"/>
                  </a:schemeClr>
                </a:solidFill>
                <a:latin typeface="Times New Roman" panose="02020603050405020304" pitchFamily="18" charset="0"/>
                <a:cs typeface="Times New Roman" panose="02020603050405020304" pitchFamily="18" charset="0"/>
              </a:rPr>
              <a:t>podejrzliwości</a:t>
            </a:r>
            <a:r>
              <a:rPr lang="pl-PL" sz="1800" dirty="0">
                <a:latin typeface="Times New Roman" panose="02020603050405020304" pitchFamily="18" charset="0"/>
                <a:cs typeface="Times New Roman" panose="02020603050405020304" pitchFamily="18" charset="0"/>
              </a:rPr>
              <a:t> względem innych ludzi</a:t>
            </a:r>
          </a:p>
          <a:p>
            <a:r>
              <a:rPr lang="pl-PL" sz="1800" dirty="0">
                <a:latin typeface="Times New Roman" panose="02020603050405020304" pitchFamily="18" charset="0"/>
                <a:cs typeface="Times New Roman" panose="02020603050405020304" pitchFamily="18" charset="0"/>
              </a:rPr>
              <a:t>Ucieczka przed światem, przed innymi ludźmi, zamknięcie się w swojej kryjówce</a:t>
            </a:r>
          </a:p>
          <a:p>
            <a:r>
              <a:rPr lang="pl-PL" sz="1800" dirty="0">
                <a:latin typeface="Times New Roman" panose="02020603050405020304" pitchFamily="18" charset="0"/>
                <a:cs typeface="Times New Roman" panose="02020603050405020304" pitchFamily="18" charset="0"/>
              </a:rPr>
              <a:t>Świat zewnętrzny jako </a:t>
            </a:r>
            <a:r>
              <a:rPr lang="pl-PL" sz="1800" dirty="0">
                <a:solidFill>
                  <a:schemeClr val="accent4">
                    <a:lumMod val="75000"/>
                  </a:schemeClr>
                </a:solidFill>
                <a:latin typeface="Times New Roman" panose="02020603050405020304" pitchFamily="18" charset="0"/>
                <a:cs typeface="Times New Roman" panose="02020603050405020304" pitchFamily="18" charset="0"/>
              </a:rPr>
              <a:t>zagrożenie</a:t>
            </a:r>
            <a:r>
              <a:rPr lang="pl-PL" sz="1800" dirty="0">
                <a:latin typeface="Times New Roman" panose="02020603050405020304" pitchFamily="18" charset="0"/>
                <a:cs typeface="Times New Roman" panose="02020603050405020304" pitchFamily="18" charset="0"/>
              </a:rPr>
              <a:t>, inni ludzie = </a:t>
            </a:r>
            <a:r>
              <a:rPr lang="pl-PL" sz="1800" dirty="0">
                <a:solidFill>
                  <a:schemeClr val="accent4">
                    <a:lumMod val="75000"/>
                  </a:schemeClr>
                </a:solidFill>
                <a:latin typeface="Times New Roman" panose="02020603050405020304" pitchFamily="18" charset="0"/>
                <a:cs typeface="Times New Roman" panose="02020603050405020304" pitchFamily="18" charset="0"/>
              </a:rPr>
              <a:t>niebezpieczeństwo</a:t>
            </a:r>
          </a:p>
          <a:p>
            <a:r>
              <a:rPr lang="pl-PL" sz="1800" dirty="0">
                <a:latin typeface="Times New Roman" panose="02020603050405020304" pitchFamily="18" charset="0"/>
                <a:cs typeface="Times New Roman" panose="02020603050405020304" pitchFamily="18" charset="0"/>
              </a:rPr>
              <a:t>Choroba nadziei generuje świat cierpienia</a:t>
            </a:r>
          </a:p>
          <a:p>
            <a:r>
              <a:rPr lang="pl-PL" sz="1800" b="1" dirty="0">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pl-PL" sz="1800" b="1" dirty="0">
                <a:solidFill>
                  <a:schemeClr val="accent4">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Przejście z przestrzeni nadziei w przestrzeń kryjówki jest upadkiem człowieka o głęboko etycznym znaczeniu”</a:t>
            </a:r>
            <a:r>
              <a:rPr lang="pl-PL"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 J. Tischner</a:t>
            </a:r>
          </a:p>
          <a:p>
            <a:r>
              <a:rPr lang="pl-PL" dirty="0">
                <a:latin typeface="Times New Roman" panose="02020603050405020304" pitchFamily="18" charset="0"/>
                <a:ea typeface="Times New Roman" panose="02020603050405020304" pitchFamily="18" charset="0"/>
                <a:cs typeface="Times New Roman" panose="02020603050405020304" pitchFamily="18" charset="0"/>
              </a:rPr>
              <a:t>Czy współczesna młodzież coraz bardziej nie ucieka do takich swoich kryjówek, odcina się świata realnego, czasami nawet od wszelkich relacji na żywo, i buduje sobie swoją twierdzę – samotnię? Etycznym zadaniem nauczycieli: wychodzić naprzeciw takiej młodzieży, próbować ich z powrotem przyciągnąć do ludzi, do relacji na żywo, budować z nimi dialog: słuchać i wspierać.</a:t>
            </a:r>
            <a:endParaRPr lang="pl-P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l-PL" dirty="0"/>
          </a:p>
        </p:txBody>
      </p:sp>
      <p:pic>
        <p:nvPicPr>
          <p:cNvPr id="5" name="Symbol zastępczy zawartości 5">
            <a:extLst>
              <a:ext uri="{FF2B5EF4-FFF2-40B4-BE49-F238E27FC236}">
                <a16:creationId xmlns:a16="http://schemas.microsoft.com/office/drawing/2014/main" id="{D19F8DC8-4BEC-41A7-6F8B-C04F7D818842}"/>
              </a:ext>
            </a:extLst>
          </p:cNvPr>
          <p:cNvPicPr>
            <a:picLocks noGrp="1" noChangeAspect="1"/>
          </p:cNvPicPr>
          <p:nvPr>
            <p:ph sz="half" idx="2"/>
          </p:nvPr>
        </p:nvPicPr>
        <p:blipFill>
          <a:blip r:embed="rId3"/>
          <a:stretch>
            <a:fillRect/>
          </a:stretch>
        </p:blipFill>
        <p:spPr>
          <a:xfrm>
            <a:off x="7191374" y="994787"/>
            <a:ext cx="4766163" cy="3995815"/>
          </a:xfrm>
        </p:spPr>
      </p:pic>
    </p:spTree>
    <p:extLst>
      <p:ext uri="{BB962C8B-B14F-4D97-AF65-F5344CB8AC3E}">
        <p14:creationId xmlns:p14="http://schemas.microsoft.com/office/powerpoint/2010/main" val="327111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7108A5-45AB-5B84-56D8-B00DA51929FD}"/>
              </a:ext>
            </a:extLst>
          </p:cNvPr>
          <p:cNvSpPr>
            <a:spLocks noGrp="1"/>
          </p:cNvSpPr>
          <p:nvPr>
            <p:ph type="title"/>
          </p:nvPr>
        </p:nvSpPr>
        <p:spPr>
          <a:xfrm>
            <a:off x="1708220" y="180870"/>
            <a:ext cx="9796391" cy="693337"/>
          </a:xfrm>
        </p:spPr>
        <p:txBody>
          <a:bodyPr>
            <a:normAutofit/>
          </a:bodyPr>
          <a:lstStyle/>
          <a:p>
            <a:r>
              <a:rPr lang="pl-PL" sz="3200" dirty="0">
                <a:latin typeface="Times New Roman" panose="02020603050405020304" pitchFamily="18" charset="0"/>
                <a:cs typeface="Times New Roman" panose="02020603050405020304" pitchFamily="18" charset="0"/>
              </a:rPr>
              <a:t>DIALOG – sposobem wyciągania z kryjówek i ratowania </a:t>
            </a:r>
          </a:p>
        </p:txBody>
      </p:sp>
      <p:sp>
        <p:nvSpPr>
          <p:cNvPr id="3" name="Symbol zastępczy zawartości 2">
            <a:extLst>
              <a:ext uri="{FF2B5EF4-FFF2-40B4-BE49-F238E27FC236}">
                <a16:creationId xmlns:a16="http://schemas.microsoft.com/office/drawing/2014/main" id="{0303D43A-AEF9-3F51-4398-229E5F14FFD1}"/>
              </a:ext>
            </a:extLst>
          </p:cNvPr>
          <p:cNvSpPr>
            <a:spLocks noGrp="1"/>
          </p:cNvSpPr>
          <p:nvPr>
            <p:ph sz="half" idx="1"/>
          </p:nvPr>
        </p:nvSpPr>
        <p:spPr>
          <a:xfrm>
            <a:off x="371789" y="1336431"/>
            <a:ext cx="6531287" cy="5074417"/>
          </a:xfrm>
        </p:spPr>
        <p:txBody>
          <a:bodyPr/>
          <a:lstStyle/>
          <a:p>
            <a:r>
              <a:rPr lang="pl-PL" b="0" i="0" dirty="0">
                <a:solidFill>
                  <a:srgbClr val="212121"/>
                </a:solidFill>
                <a:effectLst/>
                <a:latin typeface="Times New Roman" panose="02020603050405020304" pitchFamily="18" charset="0"/>
                <a:cs typeface="Times New Roman" panose="02020603050405020304" pitchFamily="18" charset="0"/>
              </a:rPr>
              <a:t>Tischner pisze: „Dialog oznacza, że ludzie wyszli z kryjówek, zbliżyli się do siebie, rozpoczęli wymianę zdań. (…) Nikt nie zamyka się w kryjówce dobrowolnie, widocznie ma jakiś powód. Trzeba ten powód uznać. W pierwszym słowie dialogu kryje się wyznanie: … z pewnością masz trochę racji. Z tym idzie w parze drugie, nie mniej ważne: …z pewnością ja nie całkiem mam rację. Wyznaniami tymi obydwie strony wznoszą się jakby ponad siebie, dążąc ku wspólnocie jednego i tego samego punktu widzenia na sprawy i rzeczy (…) Dialog to budowanie wzajemności”.</a:t>
            </a:r>
          </a:p>
          <a:p>
            <a:endParaRPr lang="pl-PL" dirty="0">
              <a:solidFill>
                <a:srgbClr val="212121"/>
              </a:solidFill>
              <a:latin typeface="Times New Roman" panose="02020603050405020304" pitchFamily="18" charset="0"/>
              <a:cs typeface="Times New Roman" panose="02020603050405020304" pitchFamily="18" charset="0"/>
            </a:endParaRPr>
          </a:p>
          <a:p>
            <a:r>
              <a:rPr lang="pl-PL" b="1" dirty="0">
                <a:solidFill>
                  <a:srgbClr val="00B050"/>
                </a:solidFill>
                <a:latin typeface="Times New Roman" panose="02020603050405020304" pitchFamily="18" charset="0"/>
                <a:cs typeface="Times New Roman" panose="02020603050405020304" pitchFamily="18" charset="0"/>
              </a:rPr>
              <a:t>To zadanie dla nauczycieli aby próbowali nakłaniali uczniów do rozmowy i opuszczania własnych kryjówek.</a:t>
            </a:r>
          </a:p>
        </p:txBody>
      </p:sp>
      <p:pic>
        <p:nvPicPr>
          <p:cNvPr id="6" name="Symbol zastępczy zawartości 5">
            <a:extLst>
              <a:ext uri="{FF2B5EF4-FFF2-40B4-BE49-F238E27FC236}">
                <a16:creationId xmlns:a16="http://schemas.microsoft.com/office/drawing/2014/main" id="{6C63C5EB-A839-EE38-9C13-84A18F4D5CE2}"/>
              </a:ext>
            </a:extLst>
          </p:cNvPr>
          <p:cNvPicPr>
            <a:picLocks noGrp="1" noChangeAspect="1"/>
          </p:cNvPicPr>
          <p:nvPr>
            <p:ph sz="half" idx="2"/>
          </p:nvPr>
        </p:nvPicPr>
        <p:blipFill>
          <a:blip r:embed="rId2"/>
          <a:stretch>
            <a:fillRect/>
          </a:stretch>
        </p:blipFill>
        <p:spPr>
          <a:xfrm>
            <a:off x="6903077" y="1235947"/>
            <a:ext cx="5074612" cy="3735321"/>
          </a:xfrm>
        </p:spPr>
      </p:pic>
    </p:spTree>
    <p:extLst>
      <p:ext uri="{BB962C8B-B14F-4D97-AF65-F5344CB8AC3E}">
        <p14:creationId xmlns:p14="http://schemas.microsoft.com/office/powerpoint/2010/main" val="56326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9EB8C9-9E59-4838-A28D-23A88D4824AD}"/>
              </a:ext>
            </a:extLst>
          </p:cNvPr>
          <p:cNvSpPr>
            <a:spLocks noGrp="1"/>
          </p:cNvSpPr>
          <p:nvPr>
            <p:ph type="title" idx="4294967295"/>
          </p:nvPr>
        </p:nvSpPr>
        <p:spPr>
          <a:xfrm>
            <a:off x="386860" y="180871"/>
            <a:ext cx="11661113" cy="1828799"/>
          </a:xfrm>
        </p:spPr>
        <p:txBody>
          <a:bodyPr>
            <a:normAutofit fontScale="90000"/>
          </a:bodyPr>
          <a:lstStyle/>
          <a:p>
            <a:pPr algn="ctr"/>
            <a:br>
              <a:rPr lang="pl-PL" dirty="0"/>
            </a:br>
            <a:br>
              <a:rPr lang="pl-PL" dirty="0">
                <a:solidFill>
                  <a:srgbClr val="FF0000"/>
                </a:solidFill>
              </a:rPr>
            </a:br>
            <a:r>
              <a:rPr lang="pl-PL" dirty="0">
                <a:solidFill>
                  <a:srgbClr val="FF0000"/>
                </a:solidFill>
              </a:rPr>
              <a:t>        </a:t>
            </a:r>
            <a:br>
              <a:rPr lang="pl-PL" dirty="0">
                <a:solidFill>
                  <a:srgbClr val="FF0000"/>
                </a:solidFill>
              </a:rPr>
            </a:br>
            <a:br>
              <a:rPr lang="pl-PL" dirty="0">
                <a:solidFill>
                  <a:srgbClr val="FF0000"/>
                </a:solidFill>
              </a:rPr>
            </a:br>
            <a:r>
              <a:rPr lang="pl-PL" dirty="0">
                <a:solidFill>
                  <a:srgbClr val="FF0000"/>
                </a:solidFill>
                <a:latin typeface="Times New Roman" panose="02020603050405020304" pitchFamily="18" charset="0"/>
                <a:cs typeface="Times New Roman" panose="02020603050405020304" pitchFamily="18" charset="0"/>
              </a:rPr>
              <a:t>Dziękuję za Państwa uwagę</a:t>
            </a:r>
            <a:r>
              <a:rPr lang="pl-PL"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i mam nadzieję, że te skromne podpowiedzi ze strony filozofii i etyki coś dobrego dołożą do Państwa pracy z młodzieżą. Z całego serca: życzę powodzenia!</a:t>
            </a:r>
            <a:br>
              <a:rPr lang="pl-PL"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br>
            <a:br>
              <a:rPr lang="pl-PL"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br>
            <a:r>
              <a:rPr lang="pl-PL"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br>
              <a:rPr lang="pl-PL"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br>
            <a:r>
              <a:rPr lang="pl-PL"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magdalena.kozak@ignatianum.edu.pl</a:t>
            </a:r>
            <a:endParaRPr lang="pl-PL"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45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B41CBB-EC66-4302-E320-10362F249372}"/>
              </a:ext>
            </a:extLst>
          </p:cNvPr>
          <p:cNvSpPr>
            <a:spLocks noGrp="1"/>
          </p:cNvSpPr>
          <p:nvPr>
            <p:ph type="title"/>
          </p:nvPr>
        </p:nvSpPr>
        <p:spPr>
          <a:xfrm>
            <a:off x="1668026" y="286379"/>
            <a:ext cx="5265337" cy="447151"/>
          </a:xfrm>
        </p:spPr>
        <p:txBody>
          <a:bodyPr>
            <a:noAutofit/>
          </a:bodyPr>
          <a:lstStyle/>
          <a:p>
            <a:r>
              <a:rPr lang="pl-PL" sz="2400" b="1" dirty="0">
                <a:latin typeface="Times New Roman" panose="02020603050405020304" pitchFamily="18" charset="0"/>
                <a:cs typeface="Times New Roman" panose="02020603050405020304" pitchFamily="18" charset="0"/>
              </a:rPr>
              <a:t>Czym jest etyka? Czym jest dialog?</a:t>
            </a:r>
          </a:p>
        </p:txBody>
      </p:sp>
      <p:pic>
        <p:nvPicPr>
          <p:cNvPr id="6" name="Symbol zastępczy zawartości 5">
            <a:extLst>
              <a:ext uri="{FF2B5EF4-FFF2-40B4-BE49-F238E27FC236}">
                <a16:creationId xmlns:a16="http://schemas.microsoft.com/office/drawing/2014/main" id="{5478CB2F-48BC-7655-6C80-0804780295C4}"/>
              </a:ext>
            </a:extLst>
          </p:cNvPr>
          <p:cNvPicPr>
            <a:picLocks noGrp="1" noChangeAspect="1"/>
          </p:cNvPicPr>
          <p:nvPr>
            <p:ph idx="1"/>
          </p:nvPr>
        </p:nvPicPr>
        <p:blipFill>
          <a:blip r:embed="rId2"/>
          <a:stretch>
            <a:fillRect/>
          </a:stretch>
        </p:blipFill>
        <p:spPr>
          <a:xfrm>
            <a:off x="7475972" y="1683103"/>
            <a:ext cx="4592098" cy="3491794"/>
          </a:xfrm>
        </p:spPr>
      </p:pic>
      <p:sp>
        <p:nvSpPr>
          <p:cNvPr id="4" name="Symbol zastępczy tekstu 3">
            <a:extLst>
              <a:ext uri="{FF2B5EF4-FFF2-40B4-BE49-F238E27FC236}">
                <a16:creationId xmlns:a16="http://schemas.microsoft.com/office/drawing/2014/main" id="{4440B0D3-3D54-2B48-FB42-A0D56E43B4B8}"/>
              </a:ext>
            </a:extLst>
          </p:cNvPr>
          <p:cNvSpPr>
            <a:spLocks noGrp="1"/>
          </p:cNvSpPr>
          <p:nvPr>
            <p:ph type="body" sz="half" idx="2"/>
          </p:nvPr>
        </p:nvSpPr>
        <p:spPr>
          <a:xfrm>
            <a:off x="304801" y="1266092"/>
            <a:ext cx="6990302" cy="5395965"/>
          </a:xfrm>
        </p:spPr>
        <p:txBody>
          <a:bodyPr>
            <a:normAutofit/>
          </a:bodyPr>
          <a:lstStyle/>
          <a:p>
            <a:r>
              <a:rPr lang="pl-PL" sz="1600" b="1" dirty="0">
                <a:solidFill>
                  <a:srgbClr val="FF0000"/>
                </a:solidFill>
                <a:latin typeface="Times New Roman" panose="02020603050405020304" pitchFamily="18" charset="0"/>
                <a:cs typeface="Times New Roman" panose="02020603050405020304" pitchFamily="18" charset="0"/>
              </a:rPr>
              <a:t>ETYKA</a:t>
            </a:r>
            <a:r>
              <a:rPr lang="pl-PL" sz="1600" dirty="0">
                <a:latin typeface="Times New Roman" panose="02020603050405020304" pitchFamily="18" charset="0"/>
                <a:cs typeface="Times New Roman" panose="02020603050405020304" pitchFamily="18" charset="0"/>
              </a:rPr>
              <a:t>: gr. </a:t>
            </a:r>
            <a:r>
              <a:rPr lang="pl-PL" sz="1600" b="0" i="1" dirty="0" err="1">
                <a:solidFill>
                  <a:srgbClr val="202122"/>
                </a:solidFill>
                <a:effectLst/>
                <a:latin typeface="Times New Roman" panose="02020603050405020304" pitchFamily="18" charset="0"/>
                <a:cs typeface="Times New Roman" panose="02020603050405020304" pitchFamily="18" charset="0"/>
              </a:rPr>
              <a:t>ēthos</a:t>
            </a:r>
            <a:r>
              <a:rPr lang="pl-PL" sz="1600" b="0" i="0" dirty="0">
                <a:solidFill>
                  <a:srgbClr val="202122"/>
                </a:solidFill>
                <a:effectLst/>
                <a:latin typeface="Times New Roman" panose="02020603050405020304" pitchFamily="18" charset="0"/>
                <a:cs typeface="Times New Roman" panose="02020603050405020304" pitchFamily="18" charset="0"/>
              </a:rPr>
              <a:t> – stałe miejsce zamieszkania, obyczaj, zwyczaj – dzisiaj: dział </a:t>
            </a:r>
            <a:r>
              <a:rPr lang="pl-PL" sz="1600" dirty="0">
                <a:latin typeface="Times New Roman" panose="02020603050405020304" pitchFamily="18" charset="0"/>
                <a:cs typeface="Times New Roman" panose="02020603050405020304" pitchFamily="18" charset="0"/>
              </a:rPr>
              <a:t>filozofii</a:t>
            </a:r>
            <a:r>
              <a:rPr lang="pl-PL" sz="1600" dirty="0">
                <a:solidFill>
                  <a:srgbClr val="202122"/>
                </a:solidFill>
                <a:latin typeface="Times New Roman" panose="02020603050405020304" pitchFamily="18" charset="0"/>
                <a:cs typeface="Times New Roman" panose="02020603050405020304" pitchFamily="18" charset="0"/>
              </a:rPr>
              <a:t> </a:t>
            </a:r>
            <a:r>
              <a:rPr lang="pl-PL" sz="1600" b="0" i="0" dirty="0">
                <a:solidFill>
                  <a:srgbClr val="202122"/>
                </a:solidFill>
                <a:effectLst/>
                <a:latin typeface="Times New Roman" panose="02020603050405020304" pitchFamily="18" charset="0"/>
                <a:cs typeface="Times New Roman" panose="02020603050405020304" pitchFamily="18" charset="0"/>
              </a:rPr>
              <a:t>dotyczący powinności moralnej. Kluczowy problem: dobro a zło, hierarchia wartości, kwestia wolności, odpowiedzialności, wybór.</a:t>
            </a:r>
          </a:p>
          <a:p>
            <a:r>
              <a:rPr lang="pl-PL" sz="1600" b="0" i="0" dirty="0">
                <a:solidFill>
                  <a:srgbClr val="202122"/>
                </a:solidFill>
                <a:effectLst/>
                <a:latin typeface="Times New Roman" panose="02020603050405020304" pitchFamily="18" charset="0"/>
                <a:cs typeface="Times New Roman" panose="02020603050405020304" pitchFamily="18" charset="0"/>
              </a:rPr>
              <a:t>Etyka to szuka ostatecznych wyjaśnień norm, genezy dobra i zła oraz sposobów  przezwyciężenia zła w relacjach międzyludzkich.</a:t>
            </a:r>
          </a:p>
          <a:p>
            <a:endParaRPr lang="pl-PL" sz="1600" dirty="0">
              <a:solidFill>
                <a:srgbClr val="202122"/>
              </a:solidFill>
              <a:latin typeface="Times New Roman" panose="02020603050405020304" pitchFamily="18" charset="0"/>
              <a:cs typeface="Times New Roman" panose="02020603050405020304" pitchFamily="18" charset="0"/>
            </a:endParaRPr>
          </a:p>
          <a:p>
            <a:r>
              <a:rPr lang="pl-PL" sz="1600" b="1" i="0" dirty="0">
                <a:solidFill>
                  <a:srgbClr val="FF0000"/>
                </a:solidFill>
                <a:effectLst/>
                <a:latin typeface="Times New Roman" panose="02020603050405020304" pitchFamily="18" charset="0"/>
                <a:cs typeface="Times New Roman" panose="02020603050405020304" pitchFamily="18" charset="0"/>
              </a:rPr>
              <a:t>DIALOG</a:t>
            </a:r>
            <a:r>
              <a:rPr lang="pl-PL" sz="1600" b="0" i="0" dirty="0">
                <a:solidFill>
                  <a:srgbClr val="202122"/>
                </a:solidFill>
                <a:effectLst/>
                <a:latin typeface="Times New Roman" panose="02020603050405020304" pitchFamily="18" charset="0"/>
                <a:cs typeface="Times New Roman" panose="02020603050405020304" pitchFamily="18" charset="0"/>
              </a:rPr>
              <a:t>: gr. </a:t>
            </a:r>
            <a:r>
              <a:rPr lang="pl-PL" sz="1600" b="0" i="1" dirty="0" err="1">
                <a:solidFill>
                  <a:srgbClr val="202122"/>
                </a:solidFill>
                <a:effectLst/>
                <a:latin typeface="Times New Roman" panose="02020603050405020304" pitchFamily="18" charset="0"/>
                <a:cs typeface="Times New Roman" panose="02020603050405020304" pitchFamily="18" charset="0"/>
              </a:rPr>
              <a:t>dia</a:t>
            </a:r>
            <a:r>
              <a:rPr lang="pl-PL" sz="1600" b="0" i="1" dirty="0">
                <a:solidFill>
                  <a:srgbClr val="202122"/>
                </a:solidFill>
                <a:effectLst/>
                <a:latin typeface="Times New Roman" panose="02020603050405020304" pitchFamily="18" charset="0"/>
                <a:cs typeface="Times New Roman" panose="02020603050405020304" pitchFamily="18" charset="0"/>
              </a:rPr>
              <a:t>-logos</a:t>
            </a:r>
            <a:r>
              <a:rPr lang="pl-PL" sz="1600" b="0" i="0" dirty="0">
                <a:solidFill>
                  <a:srgbClr val="202122"/>
                </a:solidFill>
                <a:effectLst/>
                <a:latin typeface="Times New Roman" panose="02020603050405020304" pitchFamily="18" charset="0"/>
                <a:cs typeface="Times New Roman" panose="02020603050405020304" pitchFamily="18" charset="0"/>
              </a:rPr>
              <a:t> – między słowami, przepływ znaczeń</a:t>
            </a:r>
          </a:p>
          <a:p>
            <a:r>
              <a:rPr lang="pl-PL" sz="1600" dirty="0">
                <a:latin typeface="Times New Roman" panose="02020603050405020304" pitchFamily="18" charset="0"/>
                <a:cs typeface="Times New Roman" panose="02020603050405020304" pitchFamily="18" charset="0"/>
              </a:rPr>
              <a:t>Dialog oznacza rozmowę, która jest możliwa dzięki uprzedniemu </a:t>
            </a:r>
            <a:r>
              <a:rPr lang="pl-PL" sz="1600" b="1" dirty="0">
                <a:latin typeface="Times New Roman" panose="02020603050405020304" pitchFamily="18" charset="0"/>
                <a:cs typeface="Times New Roman" panose="02020603050405020304" pitchFamily="18" charset="0"/>
              </a:rPr>
              <a:t>spotkaniu</a:t>
            </a:r>
            <a:r>
              <a:rPr lang="pl-PL" sz="1600" dirty="0">
                <a:latin typeface="Times New Roman" panose="02020603050405020304" pitchFamily="18" charset="0"/>
                <a:cs typeface="Times New Roman" panose="02020603050405020304" pitchFamily="18" charset="0"/>
              </a:rPr>
              <a:t>. </a:t>
            </a:r>
            <a:r>
              <a:rPr lang="pl-PL" sz="1600" b="1" dirty="0">
                <a:latin typeface="Times New Roman" panose="02020603050405020304" pitchFamily="18" charset="0"/>
                <a:cs typeface="Times New Roman" panose="02020603050405020304" pitchFamily="18" charset="0"/>
              </a:rPr>
              <a:t>Wydarzenie spotkania </a:t>
            </a:r>
            <a:r>
              <a:rPr lang="pl-PL" sz="1600" dirty="0">
                <a:latin typeface="Times New Roman" panose="02020603050405020304" pitchFamily="18" charset="0"/>
                <a:cs typeface="Times New Roman" panose="02020603050405020304" pitchFamily="18" charset="0"/>
              </a:rPr>
              <a:t>otwiera przestrzeń do dialogu, do chęci zrozumienia siebie nawzajem, do budowania wspólnoty.</a:t>
            </a:r>
          </a:p>
          <a:p>
            <a:r>
              <a:rPr lang="pl-PL" sz="1600" dirty="0">
                <a:latin typeface="Times New Roman" panose="02020603050405020304" pitchFamily="18" charset="0"/>
                <a:cs typeface="Times New Roman" panose="02020603050405020304" pitchFamily="18" charset="0"/>
              </a:rPr>
              <a:t>Dialog jest próbą myślenia wynikającą ze </a:t>
            </a:r>
            <a:r>
              <a:rPr lang="pl-PL" sz="1600" dirty="0" err="1">
                <a:latin typeface="Times New Roman" panose="02020603050405020304" pitchFamily="18" charset="0"/>
                <a:cs typeface="Times New Roman" panose="02020603050405020304" pitchFamily="18" charset="0"/>
              </a:rPr>
              <a:t>współbycia</a:t>
            </a:r>
            <a:r>
              <a:rPr lang="pl-PL" sz="1600" dirty="0">
                <a:latin typeface="Times New Roman" panose="02020603050405020304" pitchFamily="18" charset="0"/>
                <a:cs typeface="Times New Roman" panose="02020603050405020304" pitchFamily="18" charset="0"/>
              </a:rPr>
              <a:t> konkretnych osób w konkretnym miejscu i czasie.</a:t>
            </a:r>
          </a:p>
          <a:p>
            <a:endParaRPr lang="pl-PL" sz="1600" dirty="0">
              <a:latin typeface="Times New Roman" panose="02020603050405020304" pitchFamily="18" charset="0"/>
              <a:cs typeface="Times New Roman" panose="02020603050405020304" pitchFamily="18" charset="0"/>
            </a:endParaRPr>
          </a:p>
          <a:p>
            <a:r>
              <a:rPr lang="pl-PL" sz="1600" dirty="0">
                <a:latin typeface="Times New Roman" panose="02020603050405020304" pitchFamily="18" charset="0"/>
                <a:cs typeface="Times New Roman" panose="02020603050405020304" pitchFamily="18" charset="0"/>
              </a:rPr>
              <a:t>Jednym z priorytetów etyki nauczycielskiej powinno być budowanie przyjaznej przestrzeni z uczniami, w której będzie mógł rozwijać się dialog nauczyciela z konkretnymi osobami (lub z całą grupą).</a:t>
            </a:r>
          </a:p>
        </p:txBody>
      </p:sp>
    </p:spTree>
    <p:extLst>
      <p:ext uri="{BB962C8B-B14F-4D97-AF65-F5344CB8AC3E}">
        <p14:creationId xmlns:p14="http://schemas.microsoft.com/office/powerpoint/2010/main" val="22149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CBA54E16-ACFC-AA9D-6CEC-14B56E44F023}"/>
              </a:ext>
            </a:extLst>
          </p:cNvPr>
          <p:cNvSpPr>
            <a:spLocks noGrp="1"/>
          </p:cNvSpPr>
          <p:nvPr>
            <p:ph type="title"/>
          </p:nvPr>
        </p:nvSpPr>
        <p:spPr>
          <a:xfrm>
            <a:off x="1647930" y="261258"/>
            <a:ext cx="10420139" cy="1135464"/>
          </a:xfrm>
        </p:spPr>
        <p:txBody>
          <a:bodyPr>
            <a:normAutofit fontScale="90000"/>
          </a:bodyPr>
          <a:lstStyle/>
          <a:p>
            <a:r>
              <a:rPr lang="pl-PL" dirty="0">
                <a:latin typeface="Times New Roman" panose="02020603050405020304" pitchFamily="18" charset="0"/>
                <a:cs typeface="Times New Roman" panose="02020603050405020304" pitchFamily="18" charset="0"/>
              </a:rPr>
              <a:t>Dlaczego dialog jest tak ważny w etyce pracy nauczyciela?</a:t>
            </a:r>
          </a:p>
        </p:txBody>
      </p:sp>
      <p:sp>
        <p:nvSpPr>
          <p:cNvPr id="6" name="Symbol zastępczy zawartości 5">
            <a:extLst>
              <a:ext uri="{FF2B5EF4-FFF2-40B4-BE49-F238E27FC236}">
                <a16:creationId xmlns:a16="http://schemas.microsoft.com/office/drawing/2014/main" id="{491AF535-402B-D5D0-AB2C-04030E067266}"/>
              </a:ext>
            </a:extLst>
          </p:cNvPr>
          <p:cNvSpPr>
            <a:spLocks noGrp="1"/>
          </p:cNvSpPr>
          <p:nvPr>
            <p:ph idx="1"/>
          </p:nvPr>
        </p:nvSpPr>
        <p:spPr>
          <a:xfrm>
            <a:off x="1316334" y="1095269"/>
            <a:ext cx="10188278" cy="5617029"/>
          </a:xfrm>
        </p:spPr>
        <p:txBody>
          <a:bodyPr/>
          <a:lstStyle/>
          <a:p>
            <a:r>
              <a:rPr lang="pl-PL" sz="2000" dirty="0">
                <a:latin typeface="Times New Roman" panose="02020603050405020304" pitchFamily="18" charset="0"/>
                <a:cs typeface="Times New Roman" panose="02020603050405020304" pitchFamily="18" charset="0"/>
              </a:rPr>
              <a:t>Tworzy przestrzeń wzajemnego porozumienia między nauczycielem a uczniami</a:t>
            </a:r>
          </a:p>
          <a:p>
            <a:r>
              <a:rPr lang="pl-PL" sz="2000" dirty="0">
                <a:latin typeface="Times New Roman" panose="02020603050405020304" pitchFamily="18" charset="0"/>
                <a:cs typeface="Times New Roman" panose="02020603050405020304" pitchFamily="18" charset="0"/>
              </a:rPr>
              <a:t>Daje uczniom możliwość wyrażania siebie: swoich poglądów, przemyśleń, emocji, wątpliwości</a:t>
            </a:r>
          </a:p>
          <a:p>
            <a:r>
              <a:rPr lang="pl-PL" sz="2000" dirty="0">
                <a:latin typeface="Times New Roman" panose="02020603050405020304" pitchFamily="18" charset="0"/>
                <a:cs typeface="Times New Roman" panose="02020603050405020304" pitchFamily="18" charset="0"/>
              </a:rPr>
              <a:t>Kształtuje u młodych umiejętność wysławiania się, precyzowania swojego stanowiska, budowania argumentacji, obrony swoich poglądów</a:t>
            </a:r>
          </a:p>
          <a:p>
            <a:r>
              <a:rPr lang="pl-PL" sz="2000" dirty="0">
                <a:latin typeface="Times New Roman" panose="02020603050405020304" pitchFamily="18" charset="0"/>
                <a:cs typeface="Times New Roman" panose="02020603050405020304" pitchFamily="18" charset="0"/>
              </a:rPr>
              <a:t>Kształtuje umiejętność dyskutowania, a więc konfrontacji z poglądami odmiennymi od moich</a:t>
            </a:r>
          </a:p>
          <a:p>
            <a:r>
              <a:rPr lang="pl-PL" sz="2000" dirty="0">
                <a:latin typeface="Times New Roman" panose="02020603050405020304" pitchFamily="18" charset="0"/>
                <a:cs typeface="Times New Roman" panose="02020603050405020304" pitchFamily="18" charset="0"/>
              </a:rPr>
              <a:t>Uczy zarówno mówienia, jak i słuchania. Pokazuje, że tylko równowaga między nimi może prowadzić do dojrzałej komunikacji</a:t>
            </a:r>
          </a:p>
          <a:p>
            <a:r>
              <a:rPr lang="pl-PL" sz="2000" dirty="0">
                <a:latin typeface="Times New Roman" panose="02020603050405020304" pitchFamily="18" charset="0"/>
                <a:cs typeface="Times New Roman" panose="02020603050405020304" pitchFamily="18" charset="0"/>
              </a:rPr>
              <a:t>Kształtuje u uczniów wrażliwość intelektualną i emocjonalną na drugiego człowieka: „drugi może myśleć inaczej niż ja, ale ma do tego prawo i mimo tego mogę się z nim przyjaźnić”</a:t>
            </a:r>
          </a:p>
          <a:p>
            <a:pPr marL="0" indent="0">
              <a:buNone/>
            </a:pPr>
            <a:r>
              <a:rPr lang="pl-PL" sz="2000" dirty="0">
                <a:latin typeface="Times New Roman" panose="02020603050405020304" pitchFamily="18" charset="0"/>
                <a:cs typeface="Times New Roman" panose="02020603050405020304" pitchFamily="18" charset="0"/>
              </a:rPr>
              <a:t> Różnice nie muszą dzielić jeśli są odpowiednio wyrażone i przedyskutowane</a:t>
            </a:r>
          </a:p>
          <a:p>
            <a:pPr marL="0" indent="0">
              <a:buNone/>
            </a:pPr>
            <a:r>
              <a:rPr lang="pl-PL" sz="2000" dirty="0">
                <a:latin typeface="Times New Roman" panose="02020603050405020304" pitchFamily="18" charset="0"/>
                <a:cs typeface="Times New Roman" panose="02020603050405020304" pitchFamily="18" charset="0"/>
              </a:rPr>
              <a:t>	Daje możliwość zrozumienia drugiego człowieka. Bez dialogu pozostajemy w sferze domyśleń, własnych interpretacji (nie zawsze trafnych!) i przypuszczeń często mylnych.</a:t>
            </a:r>
          </a:p>
          <a:p>
            <a:endParaRPr lang="pl-PL" dirty="0"/>
          </a:p>
        </p:txBody>
      </p:sp>
    </p:spTree>
    <p:extLst>
      <p:ext uri="{BB962C8B-B14F-4D97-AF65-F5344CB8AC3E}">
        <p14:creationId xmlns:p14="http://schemas.microsoft.com/office/powerpoint/2010/main" val="3582279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8BB39E-F9B4-4F3E-9820-C74FEDD76386}"/>
              </a:ext>
            </a:extLst>
          </p:cNvPr>
          <p:cNvSpPr>
            <a:spLocks noGrp="1"/>
          </p:cNvSpPr>
          <p:nvPr>
            <p:ph type="title"/>
          </p:nvPr>
        </p:nvSpPr>
        <p:spPr>
          <a:xfrm>
            <a:off x="1597689" y="221942"/>
            <a:ext cx="9906924" cy="1245117"/>
          </a:xfrm>
        </p:spPr>
        <p:txBody>
          <a:bodyPr>
            <a:normAutofit/>
          </a:bodyPr>
          <a:lstStyle/>
          <a:p>
            <a:r>
              <a:rPr lang="pl-PL" sz="1800" b="1" dirty="0">
                <a:solidFill>
                  <a:srgbClr val="0070C0"/>
                </a:solidFill>
                <a:latin typeface="Times New Roman" panose="02020603050405020304" pitchFamily="18" charset="0"/>
                <a:cs typeface="Times New Roman" panose="02020603050405020304" pitchFamily="18" charset="0"/>
              </a:rPr>
              <a:t>W XX w. ukształtowała się szkoła filozoficzna tzw. </a:t>
            </a:r>
            <a:r>
              <a:rPr lang="pl-PL" sz="1800" b="1" dirty="0">
                <a:solidFill>
                  <a:srgbClr val="FF0000"/>
                </a:solidFill>
                <a:latin typeface="Times New Roman" panose="02020603050405020304" pitchFamily="18" charset="0"/>
                <a:cs typeface="Times New Roman" panose="02020603050405020304" pitchFamily="18" charset="0"/>
              </a:rPr>
              <a:t>FILOZOFII DIALOGU I SPOTKANIA</a:t>
            </a:r>
            <a:r>
              <a:rPr lang="pl-PL" sz="1800" b="1" dirty="0">
                <a:solidFill>
                  <a:srgbClr val="0070C0"/>
                </a:solidFill>
                <a:latin typeface="Times New Roman" panose="02020603050405020304" pitchFamily="18" charset="0"/>
                <a:cs typeface="Times New Roman" panose="02020603050405020304" pitchFamily="18" charset="0"/>
              </a:rPr>
              <a:t>, która podkreślała szczególna rolę i znaczenie rozmowy we </a:t>
            </a:r>
            <a:r>
              <a:rPr lang="pl-PL" sz="1800" b="1" dirty="0" err="1">
                <a:solidFill>
                  <a:srgbClr val="0070C0"/>
                </a:solidFill>
                <a:latin typeface="Times New Roman" panose="02020603050405020304" pitchFamily="18" charset="0"/>
                <a:cs typeface="Times New Roman" panose="02020603050405020304" pitchFamily="18" charset="0"/>
              </a:rPr>
              <a:t>współbyciu</a:t>
            </a:r>
            <a:r>
              <a:rPr lang="pl-PL" sz="1800" b="1" dirty="0">
                <a:solidFill>
                  <a:srgbClr val="0070C0"/>
                </a:solidFill>
                <a:latin typeface="Times New Roman" panose="02020603050405020304" pitchFamily="18" charset="0"/>
                <a:cs typeface="Times New Roman" panose="02020603050405020304" pitchFamily="18" charset="0"/>
              </a:rPr>
              <a:t> z drugim człowiekiem.  Poglądy jej przedstawicieli mogą być bardzo pomocne w kształtowaniu etyki nauczyciela w pracy z uczniami:</a:t>
            </a:r>
          </a:p>
        </p:txBody>
      </p:sp>
      <p:sp>
        <p:nvSpPr>
          <p:cNvPr id="3" name="Symbol zastępczy zawartości 2">
            <a:extLst>
              <a:ext uri="{FF2B5EF4-FFF2-40B4-BE49-F238E27FC236}">
                <a16:creationId xmlns:a16="http://schemas.microsoft.com/office/drawing/2014/main" id="{02C81684-E958-4253-B7F9-F18FCE0E78CC}"/>
              </a:ext>
            </a:extLst>
          </p:cNvPr>
          <p:cNvSpPr>
            <a:spLocks noGrp="1"/>
          </p:cNvSpPr>
          <p:nvPr>
            <p:ph idx="1"/>
          </p:nvPr>
        </p:nvSpPr>
        <p:spPr>
          <a:xfrm>
            <a:off x="2589212" y="1708220"/>
            <a:ext cx="8915400" cy="5216363"/>
          </a:xfrm>
        </p:spPr>
        <p:txBody>
          <a:bodyPr>
            <a:normAutofit/>
          </a:bodyPr>
          <a:lstStyle/>
          <a:p>
            <a:r>
              <a:rPr lang="pl-PL" sz="2800" dirty="0">
                <a:solidFill>
                  <a:srgbClr val="0070C0"/>
                </a:solidFill>
                <a:effectLst/>
                <a:latin typeface="Times New Roman" panose="02020603050405020304" pitchFamily="18" charset="0"/>
                <a:ea typeface="Calibri" panose="020F0502020204030204" pitchFamily="34" charset="0"/>
              </a:rPr>
              <a:t>Martin Buber (1878-1965), </a:t>
            </a:r>
          </a:p>
          <a:p>
            <a:r>
              <a:rPr lang="pl-PL" sz="2800" dirty="0">
                <a:solidFill>
                  <a:srgbClr val="0070C0"/>
                </a:solidFill>
                <a:effectLst/>
                <a:latin typeface="Times New Roman" panose="02020603050405020304" pitchFamily="18" charset="0"/>
                <a:ea typeface="Calibri" panose="020F0502020204030204" pitchFamily="34" charset="0"/>
              </a:rPr>
              <a:t>Franz </a:t>
            </a:r>
            <a:r>
              <a:rPr lang="pl-PL" sz="2800" dirty="0" err="1">
                <a:solidFill>
                  <a:srgbClr val="0070C0"/>
                </a:solidFill>
                <a:effectLst/>
                <a:latin typeface="Times New Roman" panose="02020603050405020304" pitchFamily="18" charset="0"/>
                <a:ea typeface="Calibri" panose="020F0502020204030204" pitchFamily="34" charset="0"/>
              </a:rPr>
              <a:t>Rosenzweig</a:t>
            </a:r>
            <a:r>
              <a:rPr lang="pl-PL" sz="2800" dirty="0">
                <a:solidFill>
                  <a:srgbClr val="0070C0"/>
                </a:solidFill>
                <a:effectLst/>
                <a:latin typeface="Times New Roman" panose="02020603050405020304" pitchFamily="18" charset="0"/>
                <a:ea typeface="Calibri" panose="020F0502020204030204" pitchFamily="34" charset="0"/>
              </a:rPr>
              <a:t> (1886-1929), </a:t>
            </a:r>
          </a:p>
          <a:p>
            <a:r>
              <a:rPr lang="pl-PL" sz="2800" dirty="0">
                <a:solidFill>
                  <a:srgbClr val="0070C0"/>
                </a:solidFill>
                <a:effectLst/>
                <a:latin typeface="Times New Roman" panose="02020603050405020304" pitchFamily="18" charset="0"/>
                <a:ea typeface="Calibri" panose="020F0502020204030204" pitchFamily="34" charset="0"/>
              </a:rPr>
              <a:t>Emmanuel </a:t>
            </a:r>
            <a:r>
              <a:rPr lang="pl-PL" sz="2800" dirty="0" err="1">
                <a:solidFill>
                  <a:srgbClr val="0070C0"/>
                </a:solidFill>
                <a:effectLst/>
                <a:latin typeface="Times New Roman" panose="02020603050405020304" pitchFamily="18" charset="0"/>
                <a:ea typeface="Calibri" panose="020F0502020204030204" pitchFamily="34" charset="0"/>
              </a:rPr>
              <a:t>Lévinas</a:t>
            </a:r>
            <a:r>
              <a:rPr lang="pl-PL" sz="2800" dirty="0">
                <a:solidFill>
                  <a:srgbClr val="0070C0"/>
                </a:solidFill>
                <a:effectLst/>
                <a:latin typeface="Times New Roman" panose="02020603050405020304" pitchFamily="18" charset="0"/>
                <a:ea typeface="Calibri" panose="020F0502020204030204" pitchFamily="34" charset="0"/>
              </a:rPr>
              <a:t> (1906-1995), </a:t>
            </a:r>
          </a:p>
          <a:p>
            <a:r>
              <a:rPr lang="pl-PL" sz="2800" dirty="0">
                <a:solidFill>
                  <a:srgbClr val="0070C0"/>
                </a:solidFill>
                <a:latin typeface="Times New Roman" panose="02020603050405020304" pitchFamily="18" charset="0"/>
              </a:rPr>
              <a:t>ks. Józef Tischner (1931-2000)</a:t>
            </a:r>
          </a:p>
          <a:p>
            <a:endParaRPr lang="pl-PL" sz="2800" dirty="0">
              <a:solidFill>
                <a:srgbClr val="0070C0"/>
              </a:solidFill>
              <a:latin typeface="Times New Roman" panose="02020603050405020304" pitchFamily="18" charset="0"/>
            </a:endParaRPr>
          </a:p>
          <a:p>
            <a:pPr marL="0" indent="0">
              <a:buNone/>
            </a:pPr>
            <a:r>
              <a:rPr lang="pl-PL" sz="2800" dirty="0">
                <a:latin typeface="Times New Roman" panose="02020603050405020304" pitchFamily="18" charset="0"/>
                <a:cs typeface="Times New Roman" panose="02020603050405020304" pitchFamily="18" charset="0"/>
              </a:rPr>
              <a:t>filozofia dialogu – filozofia relacji – filozofia spotkania</a:t>
            </a:r>
            <a:br>
              <a:rPr lang="pl-PL" sz="28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 wydarzenie spotkania → relacja →dialog</a:t>
            </a:r>
          </a:p>
          <a:p>
            <a:pPr marL="0" indent="0">
              <a:buNone/>
            </a:pPr>
            <a:r>
              <a:rPr lang="pl-PL" sz="2800" dirty="0">
                <a:solidFill>
                  <a:srgbClr val="0070C0"/>
                </a:solidFill>
                <a:latin typeface="Times New Roman" panose="02020603050405020304" pitchFamily="18" charset="0"/>
                <a:cs typeface="Times New Roman" panose="02020603050405020304" pitchFamily="18" charset="0"/>
              </a:rPr>
              <a:t>„Bycie człowiekiem to bycie w relacji z innymi”</a:t>
            </a:r>
          </a:p>
        </p:txBody>
      </p:sp>
    </p:spTree>
    <p:extLst>
      <p:ext uri="{BB962C8B-B14F-4D97-AF65-F5344CB8AC3E}">
        <p14:creationId xmlns:p14="http://schemas.microsoft.com/office/powerpoint/2010/main" val="141022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DB0ACC-5BF5-468A-86E5-6F3703F0DC95}"/>
              </a:ext>
            </a:extLst>
          </p:cNvPr>
          <p:cNvSpPr>
            <a:spLocks noGrp="1"/>
          </p:cNvSpPr>
          <p:nvPr>
            <p:ph type="title"/>
          </p:nvPr>
        </p:nvSpPr>
        <p:spPr>
          <a:xfrm>
            <a:off x="2589213" y="4474346"/>
            <a:ext cx="8915400" cy="639192"/>
          </a:xfrm>
        </p:spPr>
        <p:txBody>
          <a:bodyPr/>
          <a:lstStyle/>
          <a:p>
            <a:r>
              <a:rPr lang="pl-PL" dirty="0"/>
              <a:t>                             </a:t>
            </a:r>
            <a:r>
              <a:rPr lang="pl-PL" sz="2800" b="1" dirty="0">
                <a:solidFill>
                  <a:schemeClr val="tx1"/>
                </a:solidFill>
              </a:rPr>
              <a:t>Martin Buber </a:t>
            </a:r>
            <a:r>
              <a:rPr lang="pl-PL" sz="2800" b="1" dirty="0">
                <a:solidFill>
                  <a:schemeClr val="tx1"/>
                </a:solidFill>
                <a:effectLst/>
                <a:latin typeface="Times New Roman" panose="02020603050405020304" pitchFamily="18" charset="0"/>
                <a:ea typeface="Calibri" panose="020F0502020204030204" pitchFamily="34" charset="0"/>
              </a:rPr>
              <a:t>(1878-1965) </a:t>
            </a:r>
            <a:endParaRPr lang="pl-PL" sz="2800" b="1" dirty="0">
              <a:solidFill>
                <a:schemeClr val="tx1"/>
              </a:solidFill>
            </a:endParaRPr>
          </a:p>
        </p:txBody>
      </p:sp>
      <p:pic>
        <p:nvPicPr>
          <p:cNvPr id="6" name="Symbol zastępczy obrazu 5">
            <a:extLst>
              <a:ext uri="{FF2B5EF4-FFF2-40B4-BE49-F238E27FC236}">
                <a16:creationId xmlns:a16="http://schemas.microsoft.com/office/drawing/2014/main" id="{DE0D240F-C463-487F-9B60-D1423925D958}"/>
              </a:ext>
            </a:extLst>
          </p:cNvPr>
          <p:cNvPicPr>
            <a:picLocks noGrp="1" noChangeAspect="1"/>
          </p:cNvPicPr>
          <p:nvPr>
            <p:ph type="pic" idx="1"/>
          </p:nvPr>
        </p:nvPicPr>
        <p:blipFill>
          <a:blip r:embed="rId2"/>
          <a:srcRect t="34571" b="34571"/>
          <a:stretch>
            <a:fillRect/>
          </a:stretch>
        </p:blipFill>
        <p:spPr>
          <a:xfrm>
            <a:off x="2589212" y="204186"/>
            <a:ext cx="8915400" cy="3968319"/>
          </a:xfrm>
        </p:spPr>
      </p:pic>
      <p:sp>
        <p:nvSpPr>
          <p:cNvPr id="4" name="Symbol zastępczy tekstu 3">
            <a:extLst>
              <a:ext uri="{FF2B5EF4-FFF2-40B4-BE49-F238E27FC236}">
                <a16:creationId xmlns:a16="http://schemas.microsoft.com/office/drawing/2014/main" id="{64A377FB-9C8C-4E36-BF49-724EB8C696FA}"/>
              </a:ext>
            </a:extLst>
          </p:cNvPr>
          <p:cNvSpPr>
            <a:spLocks noGrp="1"/>
          </p:cNvSpPr>
          <p:nvPr>
            <p:ph type="body" sz="half" idx="2"/>
          </p:nvPr>
        </p:nvSpPr>
        <p:spPr>
          <a:xfrm>
            <a:off x="2589213" y="5273337"/>
            <a:ext cx="8915400" cy="1464814"/>
          </a:xfrm>
        </p:spPr>
        <p:txBody>
          <a:bodyPr>
            <a:normAutofit lnSpcReduction="10000"/>
          </a:bodyPr>
          <a:lstStyle/>
          <a:p>
            <a:r>
              <a:rPr lang="pl-PL" sz="1800" dirty="0">
                <a:effectLst/>
                <a:latin typeface="Times New Roman" panose="02020603050405020304" pitchFamily="18" charset="0"/>
                <a:ea typeface="Times New Roman" panose="02020603050405020304" pitchFamily="18" charset="0"/>
              </a:rPr>
              <a:t>„</a:t>
            </a:r>
            <a:r>
              <a:rPr lang="pl-PL" sz="2400" dirty="0">
                <a:effectLst/>
                <a:latin typeface="Times New Roman" panose="02020603050405020304" pitchFamily="18" charset="0"/>
                <a:ea typeface="Times New Roman" panose="02020603050405020304" pitchFamily="18" charset="0"/>
              </a:rPr>
              <a:t>Niepodobna zrozumieć człowieka, opierając się na </a:t>
            </a:r>
            <a:r>
              <a:rPr lang="pl-PL" sz="2400" i="1" dirty="0">
                <a:effectLst/>
                <a:latin typeface="Times New Roman" panose="02020603050405020304" pitchFamily="18" charset="0"/>
                <a:ea typeface="Times New Roman" panose="02020603050405020304" pitchFamily="18" charset="0"/>
              </a:rPr>
              <a:t>ego</a:t>
            </a:r>
            <a:r>
              <a:rPr lang="pl-PL" sz="2400" dirty="0">
                <a:effectLst/>
                <a:latin typeface="Times New Roman" panose="02020603050405020304" pitchFamily="18" charset="0"/>
                <a:ea typeface="Times New Roman" panose="02020603050405020304" pitchFamily="18" charset="0"/>
              </a:rPr>
              <a:t> (ja), lub na zakotwiczonym w </a:t>
            </a:r>
            <a:r>
              <a:rPr lang="pl-PL" sz="2400" i="1" dirty="0">
                <a:effectLst/>
                <a:latin typeface="Times New Roman" panose="02020603050405020304" pitchFamily="18" charset="0"/>
                <a:ea typeface="Times New Roman" panose="02020603050405020304" pitchFamily="18" charset="0"/>
              </a:rPr>
              <a:t>ego</a:t>
            </a:r>
            <a:r>
              <a:rPr lang="pl-PL" sz="2400" dirty="0">
                <a:effectLst/>
                <a:latin typeface="Times New Roman" panose="02020603050405020304" pitchFamily="18" charset="0"/>
                <a:ea typeface="Times New Roman" panose="02020603050405020304" pitchFamily="18" charset="0"/>
              </a:rPr>
              <a:t> rozumie. Istota człowieka znajduje się w </a:t>
            </a:r>
            <a:r>
              <a:rPr lang="pl-PL" sz="2400" b="1" dirty="0">
                <a:solidFill>
                  <a:srgbClr val="FF0000"/>
                </a:solidFill>
                <a:effectLst/>
                <a:latin typeface="Times New Roman" panose="02020603050405020304" pitchFamily="18" charset="0"/>
                <a:ea typeface="Times New Roman" panose="02020603050405020304" pitchFamily="18" charset="0"/>
              </a:rPr>
              <a:t>pełnej sprzeczności relacji Ja i Ty</a:t>
            </a:r>
            <a:r>
              <a:rPr lang="pl-PL" sz="2400" dirty="0">
                <a:effectLst/>
                <a:latin typeface="Times New Roman" panose="02020603050405020304" pitchFamily="18" charset="0"/>
                <a:ea typeface="Times New Roman" panose="02020603050405020304" pitchFamily="18" charset="0"/>
              </a:rPr>
              <a:t>”. </a:t>
            </a:r>
          </a:p>
          <a:p>
            <a:r>
              <a:rPr lang="pl-PL" sz="1800" dirty="0">
                <a:latin typeface="Times New Roman" panose="02020603050405020304" pitchFamily="18" charset="0"/>
              </a:rPr>
              <a:t>										          </a:t>
            </a:r>
            <a:r>
              <a:rPr lang="pl-PL" sz="1400" dirty="0">
                <a:latin typeface="Times New Roman" panose="02020603050405020304" pitchFamily="18" charset="0"/>
              </a:rPr>
              <a:t>M. Buber, </a:t>
            </a:r>
            <a:r>
              <a:rPr lang="pl-PL" sz="1400" i="1" dirty="0">
                <a:latin typeface="Times New Roman" panose="02020603050405020304" pitchFamily="18" charset="0"/>
              </a:rPr>
              <a:t>Ja i Ty</a:t>
            </a:r>
            <a:r>
              <a:rPr lang="pl-PL" sz="1400" dirty="0">
                <a:latin typeface="Times New Roman" panose="02020603050405020304" pitchFamily="18" charset="0"/>
              </a:rPr>
              <a:t>, tłum. J. </a:t>
            </a:r>
            <a:r>
              <a:rPr lang="pl-PL" sz="1400" dirty="0" err="1">
                <a:latin typeface="Times New Roman" panose="02020603050405020304" pitchFamily="18" charset="0"/>
              </a:rPr>
              <a:t>Doktór</a:t>
            </a:r>
            <a:r>
              <a:rPr lang="pl-PL" sz="1400" dirty="0">
                <a:latin typeface="Times New Roman" panose="02020603050405020304" pitchFamily="18" charset="0"/>
              </a:rPr>
              <a:t>, W-</a:t>
            </a:r>
            <a:r>
              <a:rPr lang="pl-PL" sz="1400" dirty="0" err="1">
                <a:latin typeface="Times New Roman" panose="02020603050405020304" pitchFamily="18" charset="0"/>
              </a:rPr>
              <a:t>wa</a:t>
            </a:r>
            <a:r>
              <a:rPr lang="pl-PL" sz="1400" dirty="0">
                <a:latin typeface="Times New Roman" panose="02020603050405020304" pitchFamily="18" charset="0"/>
              </a:rPr>
              <a:t> 1992</a:t>
            </a:r>
            <a:endParaRPr lang="pl-PL" sz="1400" dirty="0"/>
          </a:p>
        </p:txBody>
      </p:sp>
    </p:spTree>
    <p:extLst>
      <p:ext uri="{BB962C8B-B14F-4D97-AF65-F5344CB8AC3E}">
        <p14:creationId xmlns:p14="http://schemas.microsoft.com/office/powerpoint/2010/main" val="41806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802B12-09D4-4841-B62F-E3C684644DEC}"/>
              </a:ext>
            </a:extLst>
          </p:cNvPr>
          <p:cNvSpPr>
            <a:spLocks noGrp="1"/>
          </p:cNvSpPr>
          <p:nvPr>
            <p:ph type="title"/>
          </p:nvPr>
        </p:nvSpPr>
        <p:spPr>
          <a:xfrm>
            <a:off x="2592924" y="115410"/>
            <a:ext cx="8911687" cy="6742590"/>
          </a:xfrm>
        </p:spPr>
        <p:txBody>
          <a:bodyPr>
            <a:normAutofit fontScale="90000"/>
          </a:bodyPr>
          <a:lstStyle/>
          <a:p>
            <a:r>
              <a:rPr lang="pl-PL" dirty="0">
                <a:latin typeface="Times New Roman" panose="02020603050405020304" pitchFamily="18" charset="0"/>
                <a:cs typeface="Times New Roman" panose="02020603050405020304" pitchFamily="18" charset="0"/>
              </a:rPr>
              <a:t>Martin Buber: „</a:t>
            </a:r>
            <a:r>
              <a:rPr lang="pl-PL" i="1" dirty="0">
                <a:latin typeface="Times New Roman" panose="02020603050405020304" pitchFamily="18" charset="0"/>
                <a:cs typeface="Times New Roman" panose="02020603050405020304" pitchFamily="18" charset="0"/>
              </a:rPr>
              <a:t>Każde prawdziwe życie jest spotkaniem</a:t>
            </a:r>
            <a:r>
              <a:rPr lang="pl-PL" dirty="0">
                <a:latin typeface="Times New Roman" panose="02020603050405020304" pitchFamily="18" charset="0"/>
                <a:cs typeface="Times New Roman" panose="02020603050405020304" pitchFamily="18" charset="0"/>
              </a:rPr>
              <a:t>” – co to znaczy dla pracy nauczyciela?</a:t>
            </a:r>
            <a:br>
              <a:rPr lang="pl-PL" dirty="0">
                <a:latin typeface="Times New Roman" panose="02020603050405020304" pitchFamily="18" charset="0"/>
                <a:cs typeface="Times New Roman" panose="02020603050405020304" pitchFamily="18" charset="0"/>
              </a:rPr>
            </a:br>
            <a:br>
              <a:rPr lang="pl-PL" dirty="0">
                <a:latin typeface="Times New Roman" panose="02020603050405020304" pitchFamily="18" charset="0"/>
                <a:cs typeface="Times New Roman" panose="02020603050405020304" pitchFamily="18" charset="0"/>
              </a:rPr>
            </a:br>
            <a:r>
              <a:rPr lang="pl-PL"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zasada dialogiczna: </a:t>
            </a:r>
            <a:r>
              <a:rPr lang="pl-PL" sz="2400" dirty="0">
                <a:effectLst/>
                <a:latin typeface="Times New Roman" panose="02020603050405020304" pitchFamily="18" charset="0"/>
                <a:ea typeface="Times New Roman" panose="02020603050405020304" pitchFamily="18" charset="0"/>
              </a:rPr>
              <a:t>człowiek staje się sobą w zetknięciu z Ty.</a:t>
            </a: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a:t>
            </a:r>
            <a:r>
              <a:rPr lang="pl-PL" sz="2400" i="1" dirty="0">
                <a:effectLst/>
                <a:latin typeface="Times New Roman" panose="02020603050405020304" pitchFamily="18" charset="0"/>
                <a:ea typeface="Times New Roman" panose="02020603050405020304" pitchFamily="18" charset="0"/>
              </a:rPr>
              <a:t>Staję się Ja w zetknięciu z Ty</a:t>
            </a:r>
            <a:r>
              <a:rPr lang="pl-PL" sz="2400" dirty="0">
                <a:effectLst/>
                <a:latin typeface="Times New Roman" panose="02020603050405020304" pitchFamily="18" charset="0"/>
                <a:ea typeface="Times New Roman" panose="02020603050405020304" pitchFamily="18" charset="0"/>
              </a:rPr>
              <a:t>” </a:t>
            </a:r>
            <a:br>
              <a:rPr lang="pl-PL" sz="2400" dirty="0">
                <a:effectLst/>
                <a:latin typeface="Times New Roman" panose="02020603050405020304" pitchFamily="18" charset="0"/>
                <a:ea typeface="Times New Roman" panose="02020603050405020304" pitchFamily="18" charset="0"/>
              </a:rPr>
            </a:b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 podstawowa struktura świata, to </a:t>
            </a:r>
            <a:r>
              <a:rPr lang="pl-PL" sz="2400" dirty="0">
                <a:solidFill>
                  <a:srgbClr val="FF0000"/>
                </a:solidFill>
                <a:effectLst/>
                <a:latin typeface="Times New Roman" panose="02020603050405020304" pitchFamily="18" charset="0"/>
                <a:ea typeface="Times New Roman" panose="02020603050405020304" pitchFamily="18" charset="0"/>
              </a:rPr>
              <a:t>relacja Ja-Ty</a:t>
            </a:r>
            <a:br>
              <a:rPr lang="pl-PL" sz="2400" dirty="0">
                <a:solidFill>
                  <a:srgbClr val="FF0000"/>
                </a:solidFill>
                <a:effectLst/>
                <a:latin typeface="Times New Roman" panose="02020603050405020304" pitchFamily="18" charset="0"/>
                <a:ea typeface="Times New Roman" panose="02020603050405020304" pitchFamily="18" charset="0"/>
              </a:rPr>
            </a:b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 rozróżnienie relacji Ja-Ty od Ja-To</a:t>
            </a:r>
            <a:br>
              <a:rPr lang="pl-PL" sz="2400" dirty="0">
                <a:effectLst/>
                <a:latin typeface="Times New Roman" panose="02020603050405020304" pitchFamily="18" charset="0"/>
                <a:ea typeface="Times New Roman" panose="02020603050405020304" pitchFamily="18" charset="0"/>
              </a:rPr>
            </a:b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 </a:t>
            </a:r>
            <a:r>
              <a:rPr lang="pl-PL" sz="2400" dirty="0">
                <a:solidFill>
                  <a:srgbClr val="FF0000"/>
                </a:solidFill>
                <a:effectLst/>
                <a:latin typeface="Times New Roman" panose="02020603050405020304" pitchFamily="18" charset="0"/>
                <a:ea typeface="Times New Roman" panose="02020603050405020304" pitchFamily="18" charset="0"/>
              </a:rPr>
              <a:t>relacja Ja-Ty</a:t>
            </a:r>
            <a:r>
              <a:rPr lang="pl-PL" sz="2400" dirty="0">
                <a:effectLst/>
                <a:latin typeface="Times New Roman" panose="02020603050405020304" pitchFamily="18" charset="0"/>
                <a:ea typeface="Times New Roman" panose="02020603050405020304" pitchFamily="18" charset="0"/>
              </a:rPr>
              <a:t>: nastawienie na indywidualność i niepowtarzalność każdego człowieka, </a:t>
            </a:r>
            <a:r>
              <a:rPr lang="pl-PL" sz="2400" dirty="0">
                <a:solidFill>
                  <a:srgbClr val="FF0000"/>
                </a:solidFill>
                <a:effectLst/>
                <a:latin typeface="Times New Roman" panose="02020603050405020304" pitchFamily="18" charset="0"/>
                <a:ea typeface="Times New Roman" panose="02020603050405020304" pitchFamily="18" charset="0"/>
              </a:rPr>
              <a:t>przeżywanie</a:t>
            </a:r>
            <a:r>
              <a:rPr lang="pl-PL" sz="2400" dirty="0">
                <a:effectLst/>
                <a:latin typeface="Times New Roman" panose="02020603050405020304" pitchFamily="18" charset="0"/>
                <a:ea typeface="Times New Roman" panose="02020603050405020304" pitchFamily="18" charset="0"/>
              </a:rPr>
              <a:t> Ty a nie tylko doświadczanie</a:t>
            </a:r>
            <a:br>
              <a:rPr lang="pl-PL" sz="2400" dirty="0">
                <a:effectLst/>
                <a:latin typeface="Times New Roman" panose="02020603050405020304" pitchFamily="18" charset="0"/>
                <a:ea typeface="Times New Roman" panose="02020603050405020304" pitchFamily="18" charset="0"/>
              </a:rPr>
            </a:br>
            <a:br>
              <a:rPr lang="pl-PL" sz="2400" dirty="0">
                <a:effectLst/>
                <a:latin typeface="Times New Roman" panose="02020603050405020304" pitchFamily="18" charset="0"/>
                <a:ea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rPr>
              <a:t>- </a:t>
            </a:r>
            <a:r>
              <a:rPr lang="pl-PL" sz="2400" dirty="0">
                <a:solidFill>
                  <a:schemeClr val="tx1">
                    <a:lumMod val="65000"/>
                    <a:lumOff val="35000"/>
                  </a:schemeClr>
                </a:solidFill>
                <a:effectLst/>
                <a:latin typeface="Times New Roman" panose="02020603050405020304" pitchFamily="18" charset="0"/>
                <a:ea typeface="Times New Roman" panose="02020603050405020304" pitchFamily="18" charset="0"/>
              </a:rPr>
              <a:t>relacja Ja-To</a:t>
            </a:r>
            <a:r>
              <a:rPr lang="pl-PL" sz="2400" dirty="0">
                <a:effectLst/>
                <a:latin typeface="Times New Roman" panose="02020603050405020304" pitchFamily="18" charset="0"/>
                <a:ea typeface="Times New Roman" panose="02020603050405020304" pitchFamily="18" charset="0"/>
              </a:rPr>
              <a:t>: uprzedmiatawianie drugiego człowieka, Ty jako kolejny przypadek, tylko </a:t>
            </a:r>
            <a:r>
              <a:rPr lang="pl-PL" sz="2400" dirty="0">
                <a:solidFill>
                  <a:srgbClr val="002060"/>
                </a:solidFill>
                <a:effectLst/>
                <a:latin typeface="Times New Roman" panose="02020603050405020304" pitchFamily="18" charset="0"/>
                <a:ea typeface="Times New Roman" panose="02020603050405020304" pitchFamily="18" charset="0"/>
              </a:rPr>
              <a:t>doświadczanie</a:t>
            </a:r>
            <a:r>
              <a:rPr lang="pl-PL" sz="2400" dirty="0">
                <a:effectLst/>
                <a:latin typeface="Times New Roman" panose="02020603050405020304" pitchFamily="18" charset="0"/>
                <a:ea typeface="Times New Roman" panose="02020603050405020304" pitchFamily="18" charset="0"/>
              </a:rPr>
              <a:t> drugiego</a:t>
            </a:r>
            <a:br>
              <a:rPr lang="pl-PL" sz="2400" dirty="0">
                <a:effectLst/>
                <a:latin typeface="Times New Roman" panose="02020603050405020304" pitchFamily="18" charset="0"/>
                <a:ea typeface="Times New Roman" panose="02020603050405020304" pitchFamily="18" charset="0"/>
              </a:rPr>
            </a:br>
            <a:br>
              <a:rPr lang="pl-PL" sz="2400" dirty="0">
                <a:effectLst/>
                <a:latin typeface="Times New Roman" panose="02020603050405020304" pitchFamily="18" charset="0"/>
                <a:ea typeface="Times New Roman" panose="02020603050405020304" pitchFamily="18" charset="0"/>
              </a:rPr>
            </a:br>
            <a:r>
              <a:rPr lang="pl-PL" sz="2400" b="1" dirty="0">
                <a:effectLst/>
                <a:latin typeface="Times New Roman" panose="02020603050405020304" pitchFamily="18" charset="0"/>
                <a:ea typeface="Times New Roman" panose="02020603050405020304" pitchFamily="18" charset="0"/>
              </a:rPr>
              <a:t>Cechy relacji JA-TY</a:t>
            </a:r>
            <a:r>
              <a:rPr lang="pl-PL" sz="2400" dirty="0">
                <a:effectLst/>
                <a:latin typeface="Times New Roman" panose="02020603050405020304" pitchFamily="18" charset="0"/>
                <a:ea typeface="Times New Roman" panose="02020603050405020304" pitchFamily="18" charset="0"/>
              </a:rPr>
              <a:t>: bezpośredniość, zwrotność, wzajemność, ulotność</a:t>
            </a:r>
            <a:br>
              <a:rPr lang="pl-PL" sz="2400" dirty="0">
                <a:latin typeface="Times New Roman" panose="02020603050405020304" pitchFamily="18" charset="0"/>
                <a:cs typeface="Times New Roman" panose="02020603050405020304" pitchFamily="18" charset="0"/>
              </a:rPr>
            </a:br>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80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E8A045-EBC6-4486-B610-60B72BC2C6CF}"/>
              </a:ext>
            </a:extLst>
          </p:cNvPr>
          <p:cNvSpPr>
            <a:spLocks noGrp="1"/>
          </p:cNvSpPr>
          <p:nvPr>
            <p:ph type="title"/>
          </p:nvPr>
        </p:nvSpPr>
        <p:spPr>
          <a:xfrm>
            <a:off x="2228294" y="230820"/>
            <a:ext cx="9712171" cy="967666"/>
          </a:xfrm>
        </p:spPr>
        <p:txBody>
          <a:bodyPr>
            <a:normAutofit/>
          </a:bodyPr>
          <a:lstStyle/>
          <a:p>
            <a:r>
              <a:rPr lang="pl-PL" sz="2400" dirty="0">
                <a:latin typeface="Times New Roman" panose="02020603050405020304" pitchFamily="18" charset="0"/>
                <a:cs typeface="Times New Roman" panose="02020603050405020304" pitchFamily="18" charset="0"/>
              </a:rPr>
              <a:t>ulotność relacji  =&gt; wychowywanie do relacji (por. A. de Saint-</a:t>
            </a:r>
            <a:r>
              <a:rPr lang="pl-PL" sz="2400" dirty="0" err="1">
                <a:latin typeface="Times New Roman" panose="02020603050405020304" pitchFamily="18" charset="0"/>
                <a:cs typeface="Times New Roman" panose="02020603050405020304" pitchFamily="18" charset="0"/>
              </a:rPr>
              <a:t>Exupéry</a:t>
            </a:r>
            <a:r>
              <a:rPr lang="pl-PL" sz="2400" dirty="0">
                <a:latin typeface="Times New Roman" panose="02020603050405020304" pitchFamily="18" charset="0"/>
                <a:cs typeface="Times New Roman" panose="02020603050405020304" pitchFamily="18" charset="0"/>
              </a:rPr>
              <a:t> „</a:t>
            </a:r>
            <a:r>
              <a:rPr lang="pl-PL" sz="2400" i="1" dirty="0">
                <a:latin typeface="Times New Roman" panose="02020603050405020304" pitchFamily="18" charset="0"/>
                <a:cs typeface="Times New Roman" panose="02020603050405020304" pitchFamily="18" charset="0"/>
              </a:rPr>
              <a:t>Mały Książę</a:t>
            </a:r>
            <a:r>
              <a:rPr lang="pl-PL" sz="2400" dirty="0">
                <a:latin typeface="Times New Roman" panose="02020603050405020304" pitchFamily="18" charset="0"/>
                <a:cs typeface="Times New Roman" panose="02020603050405020304" pitchFamily="18" charset="0"/>
              </a:rPr>
              <a:t>” : troska o różę = troska o ucznia)</a:t>
            </a:r>
          </a:p>
        </p:txBody>
      </p:sp>
      <p:sp>
        <p:nvSpPr>
          <p:cNvPr id="3" name="Symbol zastępczy tekstu 2">
            <a:extLst>
              <a:ext uri="{FF2B5EF4-FFF2-40B4-BE49-F238E27FC236}">
                <a16:creationId xmlns:a16="http://schemas.microsoft.com/office/drawing/2014/main" id="{34454248-3B0E-433E-893F-D89D298AA8D5}"/>
              </a:ext>
            </a:extLst>
          </p:cNvPr>
          <p:cNvSpPr>
            <a:spLocks noGrp="1"/>
          </p:cNvSpPr>
          <p:nvPr>
            <p:ph type="body" idx="1"/>
          </p:nvPr>
        </p:nvSpPr>
        <p:spPr>
          <a:xfrm>
            <a:off x="1757779" y="1091953"/>
            <a:ext cx="5174326" cy="967666"/>
          </a:xfrm>
        </p:spPr>
        <p:txBody>
          <a:bodyPr/>
          <a:lstStyle/>
          <a:p>
            <a:r>
              <a:rPr lang="pl-PL" dirty="0">
                <a:solidFill>
                  <a:srgbClr val="0070C0"/>
                </a:solidFill>
                <a:latin typeface="Times New Roman" panose="02020603050405020304" pitchFamily="18" charset="0"/>
                <a:cs typeface="Times New Roman" panose="02020603050405020304" pitchFamily="18" charset="0"/>
              </a:rPr>
              <a:t>dbanie o relacje, pielęgnowanie relacji, usuwanie „złych nasion”</a:t>
            </a:r>
          </a:p>
        </p:txBody>
      </p:sp>
      <p:pic>
        <p:nvPicPr>
          <p:cNvPr id="8" name="Symbol zastępczy zawartości 7">
            <a:extLst>
              <a:ext uri="{FF2B5EF4-FFF2-40B4-BE49-F238E27FC236}">
                <a16:creationId xmlns:a16="http://schemas.microsoft.com/office/drawing/2014/main" id="{525A4F6C-4500-4440-8EA9-E7AB722013C0}"/>
              </a:ext>
            </a:extLst>
          </p:cNvPr>
          <p:cNvPicPr>
            <a:picLocks noGrp="1" noChangeAspect="1"/>
          </p:cNvPicPr>
          <p:nvPr>
            <p:ph sz="half" idx="2"/>
          </p:nvPr>
        </p:nvPicPr>
        <p:blipFill>
          <a:blip r:embed="rId3"/>
          <a:stretch>
            <a:fillRect/>
          </a:stretch>
        </p:blipFill>
        <p:spPr>
          <a:xfrm>
            <a:off x="1889247" y="2591253"/>
            <a:ext cx="4102991" cy="3926279"/>
          </a:xfrm>
        </p:spPr>
      </p:pic>
      <p:sp>
        <p:nvSpPr>
          <p:cNvPr id="5" name="Symbol zastępczy tekstu 4">
            <a:extLst>
              <a:ext uri="{FF2B5EF4-FFF2-40B4-BE49-F238E27FC236}">
                <a16:creationId xmlns:a16="http://schemas.microsoft.com/office/drawing/2014/main" id="{E045A92B-29BD-4C50-99C5-C7EB178BDC63}"/>
              </a:ext>
            </a:extLst>
          </p:cNvPr>
          <p:cNvSpPr>
            <a:spLocks noGrp="1"/>
          </p:cNvSpPr>
          <p:nvPr>
            <p:ph type="body" sz="quarter" idx="3"/>
          </p:nvPr>
        </p:nvSpPr>
        <p:spPr>
          <a:xfrm>
            <a:off x="7506629" y="1198486"/>
            <a:ext cx="3999001" cy="1038687"/>
          </a:xfrm>
        </p:spPr>
        <p:txBody>
          <a:bodyPr/>
          <a:lstStyle/>
          <a:p>
            <a:r>
              <a:rPr lang="pl-PL" dirty="0">
                <a:solidFill>
                  <a:srgbClr val="0070C0"/>
                </a:solidFill>
                <a:latin typeface="Times New Roman" panose="02020603050405020304" pitchFamily="18" charset="0"/>
                <a:cs typeface="Times New Roman" panose="02020603050405020304" pitchFamily="18" charset="0"/>
              </a:rPr>
              <a:t>zaangażowanie w relację, troska, opieka nad relacją</a:t>
            </a:r>
          </a:p>
        </p:txBody>
      </p:sp>
      <p:pic>
        <p:nvPicPr>
          <p:cNvPr id="10" name="Symbol zastępczy zawartości 9">
            <a:extLst>
              <a:ext uri="{FF2B5EF4-FFF2-40B4-BE49-F238E27FC236}">
                <a16:creationId xmlns:a16="http://schemas.microsoft.com/office/drawing/2014/main" id="{1E3A30A7-A5F0-4099-87A7-7BA206C6C2FE}"/>
              </a:ext>
            </a:extLst>
          </p:cNvPr>
          <p:cNvPicPr>
            <a:picLocks noGrp="1" noChangeAspect="1"/>
          </p:cNvPicPr>
          <p:nvPr>
            <p:ph sz="quarter" idx="4"/>
          </p:nvPr>
        </p:nvPicPr>
        <p:blipFill>
          <a:blip r:embed="rId4"/>
          <a:stretch>
            <a:fillRect/>
          </a:stretch>
        </p:blipFill>
        <p:spPr>
          <a:xfrm>
            <a:off x="7780857" y="2591253"/>
            <a:ext cx="3026573" cy="3926279"/>
          </a:xfrm>
        </p:spPr>
      </p:pic>
    </p:spTree>
    <p:extLst>
      <p:ext uri="{BB962C8B-B14F-4D97-AF65-F5344CB8AC3E}">
        <p14:creationId xmlns:p14="http://schemas.microsoft.com/office/powerpoint/2010/main" val="102545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C96E05-E74A-44C5-94D2-1C4AE14CA68C}"/>
              </a:ext>
            </a:extLst>
          </p:cNvPr>
          <p:cNvSpPr>
            <a:spLocks noGrp="1"/>
          </p:cNvSpPr>
          <p:nvPr>
            <p:ph type="title"/>
          </p:nvPr>
        </p:nvSpPr>
        <p:spPr>
          <a:xfrm>
            <a:off x="2592925" y="150920"/>
            <a:ext cx="8911687" cy="887767"/>
          </a:xfrm>
        </p:spPr>
        <p:txBody>
          <a:bodyPr>
            <a:normAutofit fontScale="90000"/>
          </a:bodyPr>
          <a:lstStyle/>
          <a:p>
            <a:r>
              <a:rPr lang="pl-PL" dirty="0">
                <a:latin typeface="Times New Roman" panose="02020603050405020304" pitchFamily="18" charset="0"/>
                <a:cs typeface="Times New Roman" panose="02020603050405020304" pitchFamily="18" charset="0"/>
              </a:rPr>
              <a:t>Dwa modele wychowania do relacji wg Bubera:</a:t>
            </a:r>
          </a:p>
        </p:txBody>
      </p:sp>
      <p:sp>
        <p:nvSpPr>
          <p:cNvPr id="3" name="Symbol zastępczy zawartości 2">
            <a:extLst>
              <a:ext uri="{FF2B5EF4-FFF2-40B4-BE49-F238E27FC236}">
                <a16:creationId xmlns:a16="http://schemas.microsoft.com/office/drawing/2014/main" id="{5B5567D5-4792-4DB3-BC00-0356A53DADA5}"/>
              </a:ext>
            </a:extLst>
          </p:cNvPr>
          <p:cNvSpPr>
            <a:spLocks noGrp="1"/>
          </p:cNvSpPr>
          <p:nvPr>
            <p:ph idx="1"/>
          </p:nvPr>
        </p:nvSpPr>
        <p:spPr>
          <a:xfrm>
            <a:off x="2589212" y="1038687"/>
            <a:ext cx="8915400" cy="5668393"/>
          </a:xfrm>
        </p:spPr>
        <p:txBody>
          <a:bodyPr>
            <a:normAutofit fontScale="92500"/>
          </a:bodyPr>
          <a:lstStyle/>
          <a:p>
            <a:pPr marL="0" indent="0">
              <a:buNone/>
            </a:pPr>
            <a:r>
              <a:rPr lang="pl-PL" sz="1800" dirty="0">
                <a:effectLst/>
                <a:latin typeface="Times New Roman" panose="02020603050405020304" pitchFamily="18" charset="0"/>
                <a:ea typeface="Times New Roman" panose="02020603050405020304" pitchFamily="18" charset="0"/>
              </a:rPr>
              <a:t>„</a:t>
            </a:r>
            <a:r>
              <a:rPr lang="pl-PL" sz="2800" dirty="0">
                <a:effectLst/>
                <a:latin typeface="Times New Roman" panose="02020603050405020304" pitchFamily="18" charset="0"/>
                <a:ea typeface="Times New Roman" panose="02020603050405020304" pitchFamily="18" charset="0"/>
              </a:rPr>
              <a:t>Pierwszy polega na tym, że </a:t>
            </a:r>
            <a:r>
              <a:rPr lang="pl-PL" sz="2800" u="sng" dirty="0">
                <a:effectLst/>
                <a:latin typeface="Times New Roman" panose="02020603050405020304" pitchFamily="18" charset="0"/>
                <a:ea typeface="Times New Roman" panose="02020603050405020304" pitchFamily="18" charset="0"/>
              </a:rPr>
              <a:t>chce się drugiemu narzucić siebie, swoje poglądy i stanowisko </a:t>
            </a:r>
            <a:r>
              <a:rPr lang="pl-PL" sz="2800" dirty="0">
                <a:effectLst/>
                <a:latin typeface="Times New Roman" panose="02020603050405020304" pitchFamily="18" charset="0"/>
                <a:ea typeface="Times New Roman" panose="02020603050405020304" pitchFamily="18" charset="0"/>
              </a:rPr>
              <a:t>w taki sposób, by mniemał, że duchowym wynikiem działania jest jego, przez ów wpływ jedynie wyzwolone, przekonanie. Z drugim sposobem oddziaływania mamy do czynienia wtedy, gdy </a:t>
            </a:r>
            <a:r>
              <a:rPr lang="pl-PL" sz="2800" u="sng" dirty="0">
                <a:effectLst/>
                <a:latin typeface="Times New Roman" panose="02020603050405020304" pitchFamily="18" charset="0"/>
                <a:ea typeface="Times New Roman" panose="02020603050405020304" pitchFamily="18" charset="0"/>
              </a:rPr>
              <a:t>ktoś usiłuje </a:t>
            </a:r>
            <a:r>
              <a:rPr lang="pl-PL" sz="2800" u="sng" dirty="0">
                <a:solidFill>
                  <a:srgbClr val="FF0000"/>
                </a:solidFill>
                <a:effectLst/>
                <a:latin typeface="Times New Roman" panose="02020603050405020304" pitchFamily="18" charset="0"/>
                <a:ea typeface="Times New Roman" panose="02020603050405020304" pitchFamily="18" charset="0"/>
              </a:rPr>
              <a:t>znaleźć i rozwinąć w duszy drugiego</a:t>
            </a:r>
            <a:r>
              <a:rPr lang="pl-PL" sz="2800" u="sng" dirty="0">
                <a:effectLst/>
                <a:latin typeface="Times New Roman" panose="02020603050405020304" pitchFamily="18" charset="0"/>
                <a:ea typeface="Times New Roman" panose="02020603050405020304" pitchFamily="18" charset="0"/>
              </a:rPr>
              <a:t>, jako w niej złożone, to, co uznał za słuszne w sobie samym</a:t>
            </a:r>
            <a:r>
              <a:rPr lang="pl-PL" sz="2800" dirty="0">
                <a:effectLst/>
                <a:latin typeface="Times New Roman" panose="02020603050405020304" pitchFamily="18" charset="0"/>
                <a:ea typeface="Times New Roman" panose="02020603050405020304" pitchFamily="18" charset="0"/>
              </a:rPr>
              <a:t>; ponieważ jest to słuszne, musi żyć, jako jedna z wielu możliwości, także w mikrokosmosie drugiego. Należy  jedynie </a:t>
            </a:r>
            <a:r>
              <a:rPr lang="pl-PL" sz="2800" dirty="0">
                <a:solidFill>
                  <a:srgbClr val="FF0000"/>
                </a:solidFill>
                <a:effectLst/>
                <a:latin typeface="Times New Roman" panose="02020603050405020304" pitchFamily="18" charset="0"/>
                <a:ea typeface="Times New Roman" panose="02020603050405020304" pitchFamily="18" charset="0"/>
              </a:rPr>
              <a:t>otworzyć ową potencjalność drugiego</a:t>
            </a:r>
            <a:r>
              <a:rPr lang="pl-PL" sz="2800" dirty="0">
                <a:effectLst/>
                <a:latin typeface="Times New Roman" panose="02020603050405020304" pitchFamily="18" charset="0"/>
                <a:ea typeface="Times New Roman" panose="02020603050405020304" pitchFamily="18" charset="0"/>
              </a:rPr>
              <a:t>, i to nie przez pouczenie, lecz </a:t>
            </a:r>
            <a:r>
              <a:rPr lang="pl-PL" sz="2800" dirty="0">
                <a:solidFill>
                  <a:srgbClr val="FF0000"/>
                </a:solidFill>
                <a:effectLst/>
                <a:latin typeface="Times New Roman" panose="02020603050405020304" pitchFamily="18" charset="0"/>
                <a:ea typeface="Times New Roman" panose="02020603050405020304" pitchFamily="18" charset="0"/>
              </a:rPr>
              <a:t>przez spotkanie</a:t>
            </a:r>
            <a:r>
              <a:rPr lang="pl-PL" sz="2800" dirty="0">
                <a:effectLst/>
                <a:latin typeface="Times New Roman" panose="02020603050405020304" pitchFamily="18" charset="0"/>
                <a:ea typeface="Times New Roman" panose="02020603050405020304" pitchFamily="18" charset="0"/>
              </a:rPr>
              <a:t>, przez </a:t>
            </a:r>
            <a:r>
              <a:rPr lang="pl-PL" sz="2800" dirty="0">
                <a:solidFill>
                  <a:srgbClr val="FF0000"/>
                </a:solidFill>
                <a:effectLst/>
                <a:latin typeface="Times New Roman" panose="02020603050405020304" pitchFamily="18" charset="0"/>
                <a:ea typeface="Times New Roman" panose="02020603050405020304" pitchFamily="18" charset="0"/>
              </a:rPr>
              <a:t>egzystencjalną komunikację </a:t>
            </a:r>
            <a:r>
              <a:rPr lang="pl-PL" sz="2800" dirty="0">
                <a:effectLst/>
                <a:latin typeface="Times New Roman" panose="02020603050405020304" pitchFamily="18" charset="0"/>
                <a:ea typeface="Times New Roman" panose="02020603050405020304" pitchFamily="18" charset="0"/>
              </a:rPr>
              <a:t>między będącym a mogącym się stać. Pierwszy sposób rozwinął się najbardziej w sferze propagandy, drugi w sferze wychowania”.                                           </a:t>
            </a:r>
          </a:p>
          <a:p>
            <a:pPr marL="0" indent="0">
              <a:buNone/>
            </a:pPr>
            <a:r>
              <a:rPr lang="pl-PL" sz="1900" dirty="0">
                <a:effectLst/>
                <a:latin typeface="Times New Roman" panose="02020603050405020304" pitchFamily="18" charset="0"/>
                <a:ea typeface="Times New Roman" panose="02020603050405020304" pitchFamily="18" charset="0"/>
              </a:rPr>
              <a:t>														M. Buber, </a:t>
            </a:r>
            <a:r>
              <a:rPr lang="pl-PL" sz="1900" i="1" dirty="0">
                <a:effectLst/>
                <a:latin typeface="Times New Roman" panose="02020603050405020304" pitchFamily="18" charset="0"/>
                <a:ea typeface="Times New Roman" panose="02020603050405020304" pitchFamily="18" charset="0"/>
              </a:rPr>
              <a:t>Ja i Ty</a:t>
            </a:r>
            <a:r>
              <a:rPr lang="pl-PL" sz="1900" dirty="0">
                <a:effectLst/>
                <a:latin typeface="Times New Roman" panose="02020603050405020304" pitchFamily="18" charset="0"/>
                <a:ea typeface="Times New Roman" panose="02020603050405020304" pitchFamily="18" charset="0"/>
              </a:rPr>
              <a:t>, s. 148.</a:t>
            </a:r>
            <a:endParaRPr lang="pl-PL" sz="1900" dirty="0"/>
          </a:p>
        </p:txBody>
      </p:sp>
    </p:spTree>
    <p:extLst>
      <p:ext uri="{BB962C8B-B14F-4D97-AF65-F5344CB8AC3E}">
        <p14:creationId xmlns:p14="http://schemas.microsoft.com/office/powerpoint/2010/main" val="287561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C4097B-AFBC-4087-8E6B-0E29BAF42E3D}"/>
              </a:ext>
            </a:extLst>
          </p:cNvPr>
          <p:cNvSpPr>
            <a:spLocks noGrp="1"/>
          </p:cNvSpPr>
          <p:nvPr>
            <p:ph type="title"/>
          </p:nvPr>
        </p:nvSpPr>
        <p:spPr>
          <a:xfrm>
            <a:off x="1818752" y="624109"/>
            <a:ext cx="9685859" cy="6131798"/>
          </a:xfrm>
        </p:spPr>
        <p:txBody>
          <a:bodyPr>
            <a:normAutofit fontScale="90000"/>
          </a:bodyPr>
          <a:lstStyle/>
          <a:p>
            <a:r>
              <a:rPr lang="pl-PL" sz="2400" dirty="0">
                <a:solidFill>
                  <a:schemeClr val="tx1"/>
                </a:solidFill>
                <a:latin typeface="Times New Roman" panose="02020603050405020304" pitchFamily="18" charset="0"/>
                <a:cs typeface="Times New Roman" panose="02020603050405020304" pitchFamily="18" charset="0"/>
              </a:rPr>
              <a:t>     Praktyczne rozumienie dialogu wg Bubera – pomocne w pracy nauczyciela</a:t>
            </a:r>
            <a:r>
              <a:rPr lang="pl-PL" sz="2400" b="1" dirty="0">
                <a:solidFill>
                  <a:schemeClr val="tx1"/>
                </a:solidFill>
                <a:latin typeface="Times New Roman" panose="02020603050405020304" pitchFamily="18" charset="0"/>
                <a:cs typeface="Times New Roman" panose="02020603050405020304" pitchFamily="18" charset="0"/>
              </a:rPr>
              <a:t>:</a:t>
            </a:r>
            <a:br>
              <a:rPr lang="pl-PL" sz="2400" b="1" dirty="0">
                <a:solidFill>
                  <a:schemeClr val="tx1"/>
                </a:solidFill>
                <a:latin typeface="Times New Roman" panose="02020603050405020304" pitchFamily="18" charset="0"/>
                <a:cs typeface="Times New Roman" panose="02020603050405020304" pitchFamily="18" charset="0"/>
              </a:rPr>
            </a:b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 poczucie otwartości i wzajemności (na ucznia)</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 </a:t>
            </a:r>
            <a:r>
              <a:rPr lang="pl-PL" sz="2400" b="1" dirty="0">
                <a:solidFill>
                  <a:schemeClr val="accent6">
                    <a:lumMod val="75000"/>
                  </a:schemeClr>
                </a:solidFill>
                <a:latin typeface="Times New Roman" panose="02020603050405020304" pitchFamily="18" charset="0"/>
                <a:cs typeface="Times New Roman" panose="02020603050405020304" pitchFamily="18" charset="0"/>
              </a:rPr>
              <a:t>dialog</a:t>
            </a:r>
            <a:r>
              <a:rPr lang="pl-PL" sz="2400" dirty="0">
                <a:latin typeface="Times New Roman" panose="02020603050405020304" pitchFamily="18" charset="0"/>
                <a:cs typeface="Times New Roman" panose="02020603050405020304" pitchFamily="18" charset="0"/>
              </a:rPr>
              <a:t>: zwrócenie się ku rozmówcy (</a:t>
            </a:r>
            <a:r>
              <a:rPr lang="pl-PL" sz="2400" dirty="0" err="1">
                <a:latin typeface="Times New Roman" panose="02020603050405020304" pitchFamily="18" charset="0"/>
                <a:cs typeface="Times New Roman" panose="02020603050405020304" pitchFamily="18" charset="0"/>
              </a:rPr>
              <a:t>j.w</a:t>
            </a:r>
            <a:r>
              <a:rPr lang="pl-PL" sz="2400" dirty="0">
                <a:latin typeface="Times New Roman" panose="02020603050405020304" pitchFamily="18" charset="0"/>
                <a:cs typeface="Times New Roman" panose="02020603050405020304" pitchFamily="18" charset="0"/>
              </a:rPr>
              <a:t>.)</a:t>
            </a:r>
            <a:br>
              <a:rPr lang="pl-PL" sz="2400" dirty="0">
                <a:latin typeface="Times New Roman" panose="02020603050405020304" pitchFamily="18" charset="0"/>
                <a:cs typeface="Times New Roman" panose="02020603050405020304" pitchFamily="18" charset="0"/>
              </a:rPr>
            </a:br>
            <a:r>
              <a:rPr lang="pl-PL" sz="2400" dirty="0">
                <a:latin typeface="Times New Roman" panose="02020603050405020304" pitchFamily="18" charset="0"/>
                <a:cs typeface="Times New Roman" panose="02020603050405020304" pitchFamily="18" charset="0"/>
              </a:rPr>
              <a:t>- </a:t>
            </a:r>
            <a:r>
              <a:rPr lang="pl-PL" sz="2400" b="1" dirty="0">
                <a:solidFill>
                  <a:schemeClr val="accent6">
                    <a:lumMod val="75000"/>
                  </a:schemeClr>
                </a:solidFill>
                <a:latin typeface="Times New Roman" panose="02020603050405020304" pitchFamily="18" charset="0"/>
                <a:cs typeface="Times New Roman" panose="02020603050405020304" pitchFamily="18" charset="0"/>
              </a:rPr>
              <a:t>monolog</a:t>
            </a:r>
            <a:r>
              <a:rPr lang="pl-PL" sz="2400" dirty="0">
                <a:latin typeface="Times New Roman" panose="02020603050405020304" pitchFamily="18" charset="0"/>
                <a:cs typeface="Times New Roman" panose="02020603050405020304" pitchFamily="18" charset="0"/>
              </a:rPr>
              <a:t>: odwrócenie się od rozmówcy, skupienie na sobie</a:t>
            </a:r>
            <a:br>
              <a:rPr lang="pl-PL" sz="2400" dirty="0">
                <a:latin typeface="Times New Roman" panose="02020603050405020304" pitchFamily="18" charset="0"/>
                <a:cs typeface="Times New Roman" panose="02020603050405020304" pitchFamily="18" charset="0"/>
              </a:rPr>
            </a:br>
            <a:br>
              <a:rPr lang="pl-PL" sz="2800" dirty="0">
                <a:latin typeface="Times New Roman" panose="02020603050405020304" pitchFamily="18" charset="0"/>
                <a:cs typeface="Times New Roman" panose="02020603050405020304" pitchFamily="18" charset="0"/>
              </a:rPr>
            </a:br>
            <a:r>
              <a:rPr lang="pl-PL" sz="2800" dirty="0">
                <a:latin typeface="Times New Roman" panose="02020603050405020304" pitchFamily="18" charset="0"/>
                <a:cs typeface="Times New Roman" panose="02020603050405020304" pitchFamily="18" charset="0"/>
              </a:rPr>
              <a:t>„</a:t>
            </a:r>
            <a:r>
              <a:rPr lang="pl-PL" sz="2800" dirty="0">
                <a:effectLst/>
                <a:latin typeface="Times New Roman" panose="02020603050405020304" pitchFamily="18" charset="0"/>
                <a:ea typeface="Times New Roman" panose="02020603050405020304" pitchFamily="18" charset="0"/>
                <a:cs typeface="Times New Roman" panose="02020603050405020304" pitchFamily="18" charset="0"/>
              </a:rPr>
              <a:t>Jeśli ma powstać prawdziwa rozmowa, każdy, kto bierze w niej udział, musi włączyć samego siebie. Oznacza to, że musi być zdecydowany zawsze mówić to, co myśli na temat omawianego przedmiotu (…) Tam gdzie naprawdę istnieje dialogiczne słowo, trzeba mu oddać sprawiedliwość przez otwartość. Otwartość jednak jest dokładnym przeciwieństwem &lt;gadaniny</a:t>
            </a:r>
            <a:r>
              <a:rPr lang="pl-PL" sz="2800" dirty="0">
                <a:latin typeface="Times New Roman" panose="02020603050405020304" pitchFamily="18" charset="0"/>
                <a:ea typeface="Times New Roman" panose="02020603050405020304" pitchFamily="18" charset="0"/>
                <a:cs typeface="Times New Roman" panose="02020603050405020304" pitchFamily="18" charset="0"/>
              </a:rPr>
              <a:t>&gt;</a:t>
            </a:r>
            <a:r>
              <a:rPr lang="pl-PL" sz="2800" dirty="0">
                <a:effectLst/>
                <a:latin typeface="Times New Roman" panose="02020603050405020304" pitchFamily="18" charset="0"/>
                <a:ea typeface="Times New Roman" panose="02020603050405020304" pitchFamily="18" charset="0"/>
                <a:cs typeface="Times New Roman" panose="02020603050405020304" pitchFamily="18" charset="0"/>
              </a:rPr>
              <a:t>. Wszystko sprowadza się tam do prawomocności tego, co ja mam do powiedzenia”.</a:t>
            </a:r>
            <a:br>
              <a:rPr lang="pl-PL"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pl-PL"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M. Buber, </a:t>
            </a:r>
            <a:r>
              <a:rPr lang="pl-PL" sz="1800" i="1" dirty="0">
                <a:effectLst/>
                <a:latin typeface="Times New Roman" panose="02020603050405020304" pitchFamily="18" charset="0"/>
                <a:ea typeface="Times New Roman" panose="02020603050405020304" pitchFamily="18" charset="0"/>
                <a:cs typeface="Times New Roman" panose="02020603050405020304" pitchFamily="18" charset="0"/>
              </a:rPr>
              <a:t>Ja i Ty</a:t>
            </a:r>
            <a:r>
              <a:rPr lang="pl-PL" sz="1800" dirty="0">
                <a:effectLst/>
                <a:latin typeface="Times New Roman" panose="02020603050405020304" pitchFamily="18" charset="0"/>
                <a:ea typeface="Times New Roman" panose="02020603050405020304" pitchFamily="18" charset="0"/>
                <a:cs typeface="Times New Roman" panose="02020603050405020304" pitchFamily="18" charset="0"/>
              </a:rPr>
              <a:t>, s. 152.</a:t>
            </a:r>
            <a:endParaRPr lang="pl-PL"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95837"/>
      </p:ext>
    </p:extLst>
  </p:cSld>
  <p:clrMapOvr>
    <a:masterClrMapping/>
  </p:clrMapOvr>
</p:sld>
</file>

<file path=ppt/theme/theme1.xml><?xml version="1.0" encoding="utf-8"?>
<a:theme xmlns:a="http://schemas.openxmlformats.org/drawingml/2006/main" name="Smuga">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1022</TotalTime>
  <Words>2495</Words>
  <Application>Microsoft Office PowerPoint</Application>
  <PresentationFormat>Panoramiczny</PresentationFormat>
  <Paragraphs>102</Paragraphs>
  <Slides>18</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Arial</vt:lpstr>
      <vt:lpstr>Calibri</vt:lpstr>
      <vt:lpstr>Century Gothic</vt:lpstr>
      <vt:lpstr>Garamond</vt:lpstr>
      <vt:lpstr>Times New Roman</vt:lpstr>
      <vt:lpstr>Wingdings 3</vt:lpstr>
      <vt:lpstr>Smuga</vt:lpstr>
      <vt:lpstr>O roli dialogu w etyce nauczycielskiej  program: Chrześcijański Kapitał Etyczny w Pracy Nauczyciela </vt:lpstr>
      <vt:lpstr>Czym jest etyka? Czym jest dialog?</vt:lpstr>
      <vt:lpstr>Dlaczego dialog jest tak ważny w etyce pracy nauczyciela?</vt:lpstr>
      <vt:lpstr>W XX w. ukształtowała się szkoła filozoficzna tzw. FILOZOFII DIALOGU I SPOTKANIA, która podkreślała szczególna rolę i znaczenie rozmowy we współbyciu z drugim człowiekiem.  Poglądy jej przedstawicieli mogą być bardzo pomocne w kształtowaniu etyki nauczyciela w pracy z uczniami:</vt:lpstr>
      <vt:lpstr>                             Martin Buber (1878-1965) </vt:lpstr>
      <vt:lpstr>Martin Buber: „Każde prawdziwe życie jest spotkaniem” – co to znaczy dla pracy nauczyciela?  - zasada dialogiczna: człowiek staje się sobą w zetknięciu z Ty. „Staję się Ja w zetknięciu z Ty”   - podstawowa struktura świata, to relacja Ja-Ty  - rozróżnienie relacji Ja-Ty od Ja-To  - relacja Ja-Ty: nastawienie na indywidualność i niepowtarzalność każdego człowieka, przeżywanie Ty a nie tylko doświadczanie  - relacja Ja-To: uprzedmiatawianie drugiego człowieka, Ty jako kolejny przypadek, tylko doświadczanie drugiego  Cechy relacji JA-TY: bezpośredniość, zwrotność, wzajemność, ulotność </vt:lpstr>
      <vt:lpstr>ulotność relacji  =&gt; wychowywanie do relacji (por. A. de Saint-Exupéry „Mały Książę” : troska o różę = troska o ucznia)</vt:lpstr>
      <vt:lpstr>Dwa modele wychowania do relacji wg Bubera:</vt:lpstr>
      <vt:lpstr>     Praktyczne rozumienie dialogu wg Bubera – pomocne w pracy nauczyciela:  - poczucie otwartości i wzajemności (na ucznia) - dialog: zwrócenie się ku rozmówcy (j.w.) - monolog: odwrócenie się od rozmówcy, skupienie na sobie  „Jeśli ma powstać prawdziwa rozmowa, każdy, kto bierze w niej udział, musi włączyć samego siebie. Oznacza to, że musi być zdecydowany zawsze mówić to, co myśli na temat omawianego przedmiotu (…) Tam gdzie naprawdę istnieje dialogiczne słowo, trzeba mu oddać sprawiedliwość przez otwartość. Otwartość jednak jest dokładnym przeciwieństwem &lt;gadaniny&gt;. Wszystko sprowadza się tam do prawomocności tego, co ja mam do powiedzenia”.               M. Buber, Ja i Ty, s. 152.</vt:lpstr>
      <vt:lpstr> Spotkanie Ja z Ty to spotkanie z Innym:  w pracy nauczyciela priorytetem powinno być INDYWIDUALNE PODEJŚCIE DO UCZNIA. Każdy uczeń jest osobną, niepowtarzalną jednostką; ma inne możliwości, potrzeby, ambicje.</vt:lpstr>
      <vt:lpstr>Pomocne w budowaniu etyki nauczycielskiej może też być stanowisko dialogiczne francuskiego filozofa EMMANUELA LÉVINASA (1906-1995)</vt:lpstr>
      <vt:lpstr>W  kontekście budowaniu etyki nauczycielskiej w oparciu o dialog niezwykle cenna wydaje się także filozofia ks. Józefa Tischnera (1931-2000)</vt:lpstr>
      <vt:lpstr>Co nauczyciel może wywnioskować z tego fragmentu tekstu Tischnera coś dla siebie  i swojej etyki pedagogicznej i przekazać to dalej uczniom?</vt:lpstr>
      <vt:lpstr>Dlaczego wydarzenie spotkania nauczyciela z uczniem jest tak ważne dla etyki nauczycielskiej?</vt:lpstr>
      <vt:lpstr>WYZWANIA, PROBLEMY, ZAGROŻENIA dla dialogu w etyce nauczycielskiej </vt:lpstr>
      <vt:lpstr>Tischner w eseju pt. „Ludzie z kryjówek” opisuje sytuację kryzysową dla budowania relacji i   dialogu</vt:lpstr>
      <vt:lpstr>DIALOG – sposobem wyciągania z kryjówek i ratowania </vt:lpstr>
      <vt:lpstr>            Dziękuję za Państwa uwagę i mam nadzieję, że te skromne podpowiedzi ze strony filozofii i etyki coś dobrego dołożą do Państwa pracy z młodzieżą. Z całego serca: życzę powodzenia!              magdalena.kozak@ignatianum.edu.pl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Akademia Wartości:  Filozofia dialogu i spotkania jako filozofia przyszłości</dc:title>
  <dc:creator>Madgalena Kozak</dc:creator>
  <cp:lastModifiedBy>Magdalena Kozak</cp:lastModifiedBy>
  <cp:revision>26</cp:revision>
  <dcterms:created xsi:type="dcterms:W3CDTF">2022-01-15T17:55:52Z</dcterms:created>
  <dcterms:modified xsi:type="dcterms:W3CDTF">2024-09-27T16:57:13Z</dcterms:modified>
</cp:coreProperties>
</file>